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1"/>
  </p:notesMasterIdLst>
  <p:sldIdLst>
    <p:sldId id="264" r:id="rId3"/>
    <p:sldId id="270" r:id="rId4"/>
    <p:sldId id="261" r:id="rId5"/>
    <p:sldId id="286" r:id="rId6"/>
    <p:sldId id="279" r:id="rId7"/>
    <p:sldId id="287" r:id="rId8"/>
    <p:sldId id="282" r:id="rId9"/>
    <p:sldId id="280" r:id="rId10"/>
    <p:sldId id="283" r:id="rId11"/>
    <p:sldId id="284" r:id="rId12"/>
    <p:sldId id="285" r:id="rId13"/>
    <p:sldId id="271" r:id="rId14"/>
    <p:sldId id="272" r:id="rId15"/>
    <p:sldId id="268" r:id="rId16"/>
    <p:sldId id="269" r:id="rId17"/>
    <p:sldId id="275" r:id="rId18"/>
    <p:sldId id="278" r:id="rId19"/>
    <p:sldId id="277" r:id="rId20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1FEF"/>
    <a:srgbClr val="FFCC66"/>
    <a:srgbClr val="94A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027C2-0238-44CD-B93B-49B4CF3A61C7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2BFE1-FE17-4D39-9336-B79B9D5D48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546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2BFE1-FE17-4D39-9336-B79B9D5D48A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682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2BFE1-FE17-4D39-9336-B79B9D5D48A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5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1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71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64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258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4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8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56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54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26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94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3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14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321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88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2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0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71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7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9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8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61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4592-B629-4E75-BBF8-714D6020DF8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151A-7E32-40C5-BCC9-B6C0203ED09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0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BF988-8AE1-47A2-8C88-3B1C6E6F195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2021-09-13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8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cnsu.ac.kr/main.d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63274" y="1700808"/>
            <a:ext cx="7453142" cy="1461065"/>
            <a:chOff x="863274" y="1700808"/>
            <a:chExt cx="7453142" cy="1584176"/>
          </a:xfrm>
        </p:grpSpPr>
        <p:sp>
          <p:nvSpPr>
            <p:cNvPr id="4" name="직사각형 3"/>
            <p:cNvSpPr/>
            <p:nvPr/>
          </p:nvSpPr>
          <p:spPr>
            <a:xfrm>
              <a:off x="863274" y="1700808"/>
              <a:ext cx="936104" cy="158417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731179" y="1700808"/>
              <a:ext cx="936104" cy="158417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83586" y="1700808"/>
              <a:ext cx="3968320" cy="15841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512407" y="1700808"/>
              <a:ext cx="936104" cy="158417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7380312" y="1700808"/>
              <a:ext cx="936104" cy="158417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627784" y="2247336"/>
              <a:ext cx="3797835" cy="634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200" dirty="0" smtClean="0">
                  <a:solidFill>
                    <a:srgbClr val="FFFF00"/>
                  </a:solidFill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토지행정학과 소개</a:t>
              </a:r>
              <a:endParaRPr lang="ko-KR" altLang="en-US" sz="3200" dirty="0">
                <a:solidFill>
                  <a:srgbClr val="FFFF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</p:grpSp>
      <p:pic>
        <p:nvPicPr>
          <p:cNvPr id="2050" name="Picture 2" descr="충남도립대학교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27" y="6021288"/>
            <a:ext cx="1885950" cy="3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861048"/>
            <a:ext cx="3985060" cy="122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90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95536" y="404664"/>
            <a:ext cx="7500731" cy="635945"/>
            <a:chOff x="1212254" y="3861048"/>
            <a:chExt cx="6831191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384311" y="1148207"/>
            <a:ext cx="5112568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C00000"/>
                </a:solidFill>
              </a:rPr>
              <a:t>드론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(UAV)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에 의한 영상지도제작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09866" y="1829906"/>
            <a:ext cx="4106149" cy="833371"/>
            <a:chOff x="4216540" y="3535564"/>
            <a:chExt cx="2339205" cy="1045564"/>
          </a:xfrm>
        </p:grpSpPr>
        <p:sp>
          <p:nvSpPr>
            <p:cNvPr id="8" name="타원 1"/>
            <p:cNvSpPr/>
            <p:nvPr/>
          </p:nvSpPr>
          <p:spPr>
            <a:xfrm>
              <a:off x="4216540" y="3535564"/>
              <a:ext cx="2339205" cy="1045564"/>
            </a:xfrm>
            <a:custGeom>
              <a:avLst/>
              <a:gdLst/>
              <a:ahLst/>
              <a:cxnLst/>
              <a:rect l="l" t="t" r="r" b="b"/>
              <a:pathLst>
                <a:path w="6624736" h="4233067">
                  <a:moveTo>
                    <a:pt x="3312368" y="0"/>
                  </a:moveTo>
                  <a:cubicBezTo>
                    <a:pt x="5141738" y="0"/>
                    <a:pt x="6624736" y="934933"/>
                    <a:pt x="6624736" y="2088232"/>
                  </a:cubicBezTo>
                  <a:cubicBezTo>
                    <a:pt x="6624736" y="2495724"/>
                    <a:pt x="6439599" y="2875955"/>
                    <a:pt x="6117376" y="3195242"/>
                  </a:cubicBezTo>
                  <a:lnTo>
                    <a:pt x="5944670" y="4233067"/>
                  </a:lnTo>
                  <a:lnTo>
                    <a:pt x="5668179" y="3555392"/>
                  </a:lnTo>
                  <a:cubicBezTo>
                    <a:pt x="5068055" y="3939072"/>
                    <a:pt x="4234186" y="4176464"/>
                    <a:pt x="3312368" y="4176464"/>
                  </a:cubicBezTo>
                  <a:cubicBezTo>
                    <a:pt x="1482998" y="4176464"/>
                    <a:pt x="0" y="3241531"/>
                    <a:pt x="0" y="2088232"/>
                  </a:cubicBezTo>
                  <a:cubicBezTo>
                    <a:pt x="0" y="934933"/>
                    <a:pt x="1482998" y="0"/>
                    <a:pt x="331236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42386" y="3841972"/>
              <a:ext cx="1903142" cy="501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en-US" altLang="ko-KR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충남도립대학교 항공영상</a:t>
              </a:r>
              <a:endParaRPr lang="ko-KR" altLang="en-US" sz="2000" dirty="0">
                <a:solidFill>
                  <a:schemeClr val="bg1"/>
                </a:solidFill>
                <a:latin typeface="08서울남산체 EB" pitchFamily="18" charset="-127"/>
                <a:ea typeface="08서울남산체 EB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98" y="3140968"/>
            <a:ext cx="3956773" cy="280831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310" y="2999394"/>
            <a:ext cx="4320480" cy="309145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492" y="1139214"/>
            <a:ext cx="2496964" cy="166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5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모서리가 둥근 직사각형 9"/>
          <p:cNvSpPr/>
          <p:nvPr/>
        </p:nvSpPr>
        <p:spPr>
          <a:xfrm>
            <a:off x="405298" y="356074"/>
            <a:ext cx="5112568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C00000"/>
                </a:solidFill>
              </a:rPr>
              <a:t>드론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(UAV)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에 의한 영상지도제작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75" y="1306117"/>
            <a:ext cx="8870449" cy="48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" y="1075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1331640" y="1342766"/>
            <a:ext cx="6192688" cy="2950330"/>
            <a:chOff x="1331640" y="1342766"/>
            <a:chExt cx="6192688" cy="295033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592999" y="1342766"/>
              <a:ext cx="5394867" cy="699217"/>
            </a:xfrm>
            <a:prstGeom prst="roundRect">
              <a:avLst>
                <a:gd name="adj" fmla="val 9775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600" b="1" i="1" spc="-150" dirty="0" smtClean="0">
                  <a:solidFill>
                    <a:schemeClr val="bg1"/>
                  </a:solidFill>
                  <a:latin typeface="BC 카드 L" pitchFamily="18" charset="-127"/>
                  <a:ea typeface="BC 카드 L" pitchFamily="18" charset="-127"/>
                </a:rPr>
                <a:t>인성교육과  실무교육을  토대로  토지행정 및 공간정보 산업의</a:t>
              </a:r>
              <a:endParaRPr lang="en-US" altLang="ko-KR" sz="1600" b="1" i="1" spc="-150" dirty="0">
                <a:solidFill>
                  <a:schemeClr val="bg1"/>
                </a:solidFill>
                <a:latin typeface="BC 카드 L" pitchFamily="18" charset="-127"/>
                <a:ea typeface="BC 카드 L" pitchFamily="18" charset="-127"/>
              </a:endParaRPr>
            </a:p>
            <a:p>
              <a:pPr algn="ctr"/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전문인력 양성</a:t>
              </a:r>
              <a:endParaRPr lang="ko-KR" altLang="en-US" dirty="0"/>
            </a:p>
          </p:txBody>
        </p:sp>
        <p:sp>
          <p:nvSpPr>
            <p:cNvPr id="12" name="자유형 11"/>
            <p:cNvSpPr/>
            <p:nvPr/>
          </p:nvSpPr>
          <p:spPr>
            <a:xfrm rot="10800000">
              <a:off x="1331640" y="3189071"/>
              <a:ext cx="6192688" cy="736661"/>
            </a:xfrm>
            <a:custGeom>
              <a:avLst/>
              <a:gdLst>
                <a:gd name="connsiteX0" fmla="*/ 2482134 w 4964271"/>
                <a:gd name="connsiteY0" fmla="*/ 0 h 736643"/>
                <a:gd name="connsiteX1" fmla="*/ 4944494 w 4964271"/>
                <a:gd name="connsiteY1" fmla="*/ 713037 h 736643"/>
                <a:gd name="connsiteX2" fmla="*/ 4964271 w 4964271"/>
                <a:gd name="connsiteY2" fmla="*/ 736643 h 736643"/>
                <a:gd name="connsiteX3" fmla="*/ 4937872 w 4964271"/>
                <a:gd name="connsiteY3" fmla="*/ 719192 h 736643"/>
                <a:gd name="connsiteX4" fmla="*/ 2482133 w 4964271"/>
                <a:gd name="connsiteY4" fmla="*/ 194832 h 736643"/>
                <a:gd name="connsiteX5" fmla="*/ 26394 w 4964271"/>
                <a:gd name="connsiteY5" fmla="*/ 719192 h 736643"/>
                <a:gd name="connsiteX6" fmla="*/ 0 w 4964271"/>
                <a:gd name="connsiteY6" fmla="*/ 736640 h 736643"/>
                <a:gd name="connsiteX7" fmla="*/ 19775 w 4964271"/>
                <a:gd name="connsiteY7" fmla="*/ 713037 h 736643"/>
                <a:gd name="connsiteX8" fmla="*/ 2482134 w 4964271"/>
                <a:gd name="connsiteY8" fmla="*/ 0 h 73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64271" h="736643">
                  <a:moveTo>
                    <a:pt x="2482134" y="0"/>
                  </a:moveTo>
                  <a:cubicBezTo>
                    <a:pt x="3589065" y="0"/>
                    <a:pt x="4538806" y="294015"/>
                    <a:pt x="4944494" y="713037"/>
                  </a:cubicBezTo>
                  <a:lnTo>
                    <a:pt x="4964271" y="736643"/>
                  </a:lnTo>
                  <a:lnTo>
                    <a:pt x="4937872" y="719192"/>
                  </a:lnTo>
                  <a:cubicBezTo>
                    <a:pt x="4405665" y="402831"/>
                    <a:pt x="3504384" y="194832"/>
                    <a:pt x="2482133" y="194832"/>
                  </a:cubicBezTo>
                  <a:cubicBezTo>
                    <a:pt x="1459882" y="194832"/>
                    <a:pt x="558601" y="402831"/>
                    <a:pt x="26394" y="719192"/>
                  </a:cubicBezTo>
                  <a:lnTo>
                    <a:pt x="0" y="736640"/>
                  </a:lnTo>
                  <a:lnTo>
                    <a:pt x="19775" y="713037"/>
                  </a:lnTo>
                  <a:cubicBezTo>
                    <a:pt x="425462" y="294015"/>
                    <a:pt x="1375203" y="0"/>
                    <a:pt x="24821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/>
          </p:nvSpPr>
          <p:spPr>
            <a:xfrm>
              <a:off x="1608562" y="2909286"/>
              <a:ext cx="1368766" cy="1115317"/>
            </a:xfrm>
            <a:prstGeom prst="ellipse">
              <a:avLst/>
            </a:prstGeom>
            <a:solidFill>
              <a:srgbClr val="333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smtClean="0"/>
                <a:t>인성교육</a:t>
              </a:r>
              <a:endParaRPr lang="ko-KR" altLang="en-US" sz="1400" dirty="0"/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3216790" y="3462703"/>
              <a:ext cx="315658" cy="257208"/>
              <a:chOff x="5250611" y="6431307"/>
              <a:chExt cx="253042" cy="253042"/>
            </a:xfrm>
          </p:grpSpPr>
          <p:sp>
            <p:nvSpPr>
              <p:cNvPr id="22" name="직사각형 21"/>
              <p:cNvSpPr/>
              <p:nvPr/>
            </p:nvSpPr>
            <p:spPr>
              <a:xfrm>
                <a:off x="5250611" y="6529073"/>
                <a:ext cx="253042" cy="57509"/>
              </a:xfrm>
              <a:prstGeom prst="rect">
                <a:avLst/>
              </a:prstGeom>
              <a:solidFill>
                <a:srgbClr val="333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23" name="직사각형 22"/>
              <p:cNvSpPr/>
              <p:nvPr/>
            </p:nvSpPr>
            <p:spPr>
              <a:xfrm rot="16200000">
                <a:off x="5250611" y="6529073"/>
                <a:ext cx="253042" cy="57509"/>
              </a:xfrm>
              <a:prstGeom prst="rect">
                <a:avLst/>
              </a:prstGeom>
              <a:solidFill>
                <a:srgbClr val="333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5317536" y="3462703"/>
              <a:ext cx="315658" cy="257208"/>
              <a:chOff x="5250611" y="6431307"/>
              <a:chExt cx="253042" cy="253042"/>
            </a:xfrm>
          </p:grpSpPr>
          <p:sp>
            <p:nvSpPr>
              <p:cNvPr id="20" name="직사각형 19"/>
              <p:cNvSpPr/>
              <p:nvPr/>
            </p:nvSpPr>
            <p:spPr>
              <a:xfrm>
                <a:off x="5250611" y="6529073"/>
                <a:ext cx="253042" cy="57509"/>
              </a:xfrm>
              <a:prstGeom prst="rect">
                <a:avLst/>
              </a:prstGeom>
              <a:solidFill>
                <a:srgbClr val="333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21" name="직사각형 20"/>
              <p:cNvSpPr/>
              <p:nvPr/>
            </p:nvSpPr>
            <p:spPr>
              <a:xfrm rot="16200000">
                <a:off x="5250611" y="6529073"/>
                <a:ext cx="253042" cy="57509"/>
              </a:xfrm>
              <a:prstGeom prst="rect">
                <a:avLst/>
              </a:prstGeom>
              <a:solidFill>
                <a:srgbClr val="333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sp>
          <p:nvSpPr>
            <p:cNvPr id="17" name="타원 16"/>
            <p:cNvSpPr/>
            <p:nvPr/>
          </p:nvSpPr>
          <p:spPr>
            <a:xfrm>
              <a:off x="3726591" y="3177779"/>
              <a:ext cx="1368766" cy="1115317"/>
            </a:xfrm>
            <a:prstGeom prst="ellipse">
              <a:avLst/>
            </a:prstGeom>
            <a:solidFill>
              <a:srgbClr val="333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kern="800" spc="-100" dirty="0" smtClean="0"/>
                <a:t>자격</a:t>
              </a:r>
              <a:r>
                <a:rPr lang="en-US" altLang="ko-KR" sz="1400" kern="800" spc="-100" dirty="0" smtClean="0"/>
                <a:t>+</a:t>
              </a:r>
              <a:r>
                <a:rPr lang="ko-KR" altLang="en-US" sz="1400" kern="800" spc="-100" dirty="0" smtClean="0"/>
                <a:t>직무교육</a:t>
              </a:r>
              <a:endParaRPr lang="ko-KR" altLang="en-US" sz="1400" kern="800" spc="-100" dirty="0"/>
            </a:p>
          </p:txBody>
        </p:sp>
        <p:sp>
          <p:nvSpPr>
            <p:cNvPr id="18" name="타원 17"/>
            <p:cNvSpPr/>
            <p:nvPr/>
          </p:nvSpPr>
          <p:spPr>
            <a:xfrm>
              <a:off x="5821838" y="2909286"/>
              <a:ext cx="1368766" cy="1115317"/>
            </a:xfrm>
            <a:prstGeom prst="ellipse">
              <a:avLst/>
            </a:prstGeom>
            <a:solidFill>
              <a:srgbClr val="333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smtClean="0"/>
                <a:t>실무교육</a:t>
              </a:r>
              <a:endParaRPr lang="ko-KR" altLang="en-US" sz="1400" dirty="0"/>
            </a:p>
          </p:txBody>
        </p:sp>
        <p:sp>
          <p:nvSpPr>
            <p:cNvPr id="19" name="아래쪽 화살표 18"/>
            <p:cNvSpPr/>
            <p:nvPr/>
          </p:nvSpPr>
          <p:spPr>
            <a:xfrm rot="10800000">
              <a:off x="3192424" y="2188810"/>
              <a:ext cx="2386958" cy="866441"/>
            </a:xfrm>
            <a:prstGeom prst="downArrow">
              <a:avLst>
                <a:gd name="adj1" fmla="val 74839"/>
                <a:gd name="adj2" fmla="val 34848"/>
              </a:avLst>
            </a:prstGeom>
            <a:gradFill>
              <a:gsLst>
                <a:gs pos="0">
                  <a:schemeClr val="bg1"/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24" name="오각형 23"/>
          <p:cNvSpPr/>
          <p:nvPr/>
        </p:nvSpPr>
        <p:spPr>
          <a:xfrm rot="16200000" flipV="1">
            <a:off x="1608799" y="4232665"/>
            <a:ext cx="1448070" cy="1856964"/>
          </a:xfrm>
          <a:prstGeom prst="homePlate">
            <a:avLst>
              <a:gd name="adj" fmla="val 7969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 smtClean="0"/>
              <a:t>ㅈㅂㄷㅈ</a:t>
            </a:r>
            <a:endParaRPr lang="ko-KR" altLang="en-US" dirty="0"/>
          </a:p>
        </p:txBody>
      </p:sp>
      <p:sp>
        <p:nvSpPr>
          <p:cNvPr id="25" name="오각형 24"/>
          <p:cNvSpPr/>
          <p:nvPr/>
        </p:nvSpPr>
        <p:spPr>
          <a:xfrm rot="16200000" flipV="1">
            <a:off x="3709743" y="4232664"/>
            <a:ext cx="1448070" cy="1856966"/>
          </a:xfrm>
          <a:prstGeom prst="homePlate">
            <a:avLst>
              <a:gd name="adj" fmla="val 7969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오각형 25"/>
          <p:cNvSpPr/>
          <p:nvPr/>
        </p:nvSpPr>
        <p:spPr>
          <a:xfrm rot="16200000" flipV="1">
            <a:off x="5799802" y="4232664"/>
            <a:ext cx="1448070" cy="1856966"/>
          </a:xfrm>
          <a:prstGeom prst="homePlate">
            <a:avLst>
              <a:gd name="adj" fmla="val 7969"/>
            </a:avLst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404351" y="4630415"/>
            <a:ext cx="18678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대인관계와 화법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직업윤리와 인성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의사소통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문제해결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국어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영어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한국사</a:t>
            </a:r>
            <a:endParaRPr lang="en-US" altLang="ko-KR" sz="1400" dirty="0" smtClean="0"/>
          </a:p>
          <a:p>
            <a:pPr marL="285750" indent="-285750">
              <a:buFontTx/>
              <a:buChar char="-"/>
            </a:pPr>
            <a:endParaRPr lang="ko-KR" alt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579114" y="4630415"/>
            <a:ext cx="17162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- </a:t>
            </a:r>
            <a:r>
              <a:rPr lang="ko-KR" altLang="en-US" sz="1400" dirty="0" err="1" smtClean="0"/>
              <a:t>지적산업기사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err="1" smtClean="0"/>
              <a:t>측량및지형공간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정보산업기사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토지행정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법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기술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공간정보구축</a:t>
            </a:r>
            <a:endParaRPr lang="ko-KR" alt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5669173" y="4630415"/>
            <a:ext cx="17162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-</a:t>
            </a:r>
            <a:r>
              <a:rPr lang="ko-KR" altLang="en-US" sz="1400" dirty="0" smtClean="0"/>
              <a:t> 토지행정실무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공간정보실무</a:t>
            </a:r>
            <a:endParaRPr lang="en-US" altLang="ko-KR" sz="1400" dirty="0" smtClean="0"/>
          </a:p>
          <a:p>
            <a:r>
              <a:rPr lang="en-US" altLang="ko-KR" sz="1400" dirty="0" smtClean="0"/>
              <a:t>- GNSS</a:t>
            </a:r>
          </a:p>
          <a:p>
            <a:r>
              <a:rPr lang="en-US" altLang="ko-KR" sz="1400" dirty="0" smtClean="0"/>
              <a:t>- GIS</a:t>
            </a:r>
          </a:p>
          <a:p>
            <a:r>
              <a:rPr lang="en-US" altLang="ko-KR" sz="1400" dirty="0"/>
              <a:t>- </a:t>
            </a:r>
            <a:r>
              <a:rPr lang="en-US" altLang="ko-KR" sz="1400" dirty="0" smtClean="0"/>
              <a:t>UAV(</a:t>
            </a:r>
            <a:r>
              <a:rPr lang="ko-KR" altLang="en-US" sz="1400" dirty="0" err="1" smtClean="0"/>
              <a:t>드론</a:t>
            </a:r>
            <a:r>
              <a:rPr lang="en-US" altLang="ko-KR" sz="1400" dirty="0" smtClean="0"/>
              <a:t>)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168935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63" y="-251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모서리가 둥근 직사각형 5"/>
          <p:cNvSpPr/>
          <p:nvPr/>
        </p:nvSpPr>
        <p:spPr>
          <a:xfrm>
            <a:off x="199078" y="583845"/>
            <a:ext cx="5112568" cy="104774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1257" y="760698"/>
            <a:ext cx="4618856" cy="70788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2">
                    <a:lumMod val="75000"/>
                  </a:schemeClr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대한민국 최고의 토지행정가 양성을 위한</a:t>
            </a:r>
            <a:endParaRPr lang="en-US" altLang="ko-KR" sz="1600" dirty="0" smtClean="0">
              <a:solidFill>
                <a:schemeClr val="accent2">
                  <a:lumMod val="75000"/>
                </a:schemeClr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교육과정 운영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259171" y="2215434"/>
            <a:ext cx="1482257" cy="432048"/>
            <a:chOff x="-2600" y="406931"/>
            <a:chExt cx="4214560" cy="432048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특</a:t>
              </a:r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     강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타원 12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230769" y="4042902"/>
            <a:ext cx="1510660" cy="432048"/>
            <a:chOff x="-2600" y="406931"/>
            <a:chExt cx="4214560" cy="432048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자 격 증</a:t>
              </a:r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타원 18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230768" y="5438322"/>
            <a:ext cx="1482257" cy="432048"/>
            <a:chOff x="-2600" y="406931"/>
            <a:chExt cx="4214560" cy="432048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실    무</a:t>
              </a:r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타원 24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985551" y="2238652"/>
            <a:ext cx="5760640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</a:t>
            </a:r>
            <a:r>
              <a:rPr lang="ko-KR" altLang="en-US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토지행정</a:t>
            </a:r>
            <a:r>
              <a:rPr lang="en-US" altLang="ko-KR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400" b="1" dirty="0" err="1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지적직</a:t>
            </a:r>
            <a:r>
              <a:rPr lang="en-US" altLang="ko-KR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공무원 공채를 위한</a:t>
            </a:r>
            <a:endParaRPr lang="en-US" altLang="ko-KR" sz="1400" b="1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44515" y="2548683"/>
            <a:ext cx="4416425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지적측량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dirty="0" err="1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지적전산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국어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영어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한국사</a:t>
            </a:r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휴먼엑스포" panose="02030504000101010101" pitchFamily="18" charset="-127"/>
              <a:ea typeface="휴먼엑스포" panose="02030504000101010101" pitchFamily="18" charset="-127"/>
              <a:cs typeface="함초롬돋움" panose="020B0604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08878" y="3962327"/>
            <a:ext cx="6029753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지적산업기사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관련교과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</a:t>
            </a:r>
            <a:r>
              <a:rPr lang="en-US" altLang="ko-KR" sz="1600" dirty="0" smtClean="0">
                <a:solidFill>
                  <a:schemeClr val="accent2">
                    <a:lumMod val="7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err="1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지적학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및 관계법규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600" dirty="0" err="1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지적측량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</a:t>
            </a:r>
          </a:p>
          <a:p>
            <a:r>
              <a:rPr lang="en-US" altLang="ko-KR" sz="1600" dirty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                        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토지정보체계론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600" dirty="0" err="1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공간정보</a:t>
            </a:r>
            <a:r>
              <a:rPr lang="ko-KR" altLang="en-US" sz="1600" dirty="0" err="1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학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등</a:t>
            </a:r>
            <a:endParaRPr lang="en-US" altLang="ko-KR" sz="1600" dirty="0" smtClean="0">
              <a:solidFill>
                <a:srgbClr val="291FEF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9712" y="5345595"/>
            <a:ext cx="5760640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NCS(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국가직무능력표준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교과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지적행정실무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 GNSS,  GIS</a:t>
            </a:r>
          </a:p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UAV(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드론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사진측량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등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85551" y="2970489"/>
            <a:ext cx="576064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</a:t>
            </a:r>
            <a:r>
              <a:rPr lang="ko-KR" altLang="en-US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전공분야 체험을 지원하기 위한 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전문가 초청 특강</a:t>
            </a:r>
            <a:r>
              <a:rPr lang="ko-KR" altLang="en-US" sz="1600" dirty="0" smtClean="0">
                <a:solidFill>
                  <a:srgbClr val="0070C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endParaRPr lang="en-US" altLang="ko-KR" sz="1600" dirty="0" smtClean="0">
              <a:solidFill>
                <a:srgbClr val="0070C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08878" y="4616168"/>
            <a:ext cx="6379546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측량및지형공간정보산업기사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관련교과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측량학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지리정보체계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등</a:t>
            </a:r>
            <a:r>
              <a:rPr lang="en-US" altLang="ko-KR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08878" y="3352441"/>
            <a:ext cx="576064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</a:t>
            </a:r>
            <a:r>
              <a:rPr lang="ko-KR" altLang="en-US" sz="1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국가공인자격증 취득을 위한  </a:t>
            </a:r>
            <a:r>
              <a:rPr lang="ko-KR" altLang="en-US" sz="1600" dirty="0" smtClean="0">
                <a:solidFill>
                  <a:srgbClr val="291FEF"/>
                </a:solidFill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자격증 특강</a:t>
            </a:r>
            <a:r>
              <a:rPr lang="ko-KR" altLang="en-US" sz="1600" dirty="0" smtClean="0">
                <a:solidFill>
                  <a:srgbClr val="0070C0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endParaRPr lang="en-US" altLang="ko-KR" sz="1600" dirty="0" smtClean="0">
              <a:solidFill>
                <a:srgbClr val="0070C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641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35696" y="836712"/>
            <a:ext cx="2689186" cy="2088232"/>
            <a:chOff x="2375756" y="944724"/>
            <a:chExt cx="4464496" cy="4392488"/>
          </a:xfrm>
        </p:grpSpPr>
        <p:sp>
          <p:nvSpPr>
            <p:cNvPr id="9" name="타원 8"/>
            <p:cNvSpPr/>
            <p:nvPr/>
          </p:nvSpPr>
          <p:spPr>
            <a:xfrm>
              <a:off x="2841279" y="1376772"/>
              <a:ext cx="3960440" cy="3960440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231900">
                <a:schemeClr val="accent1">
                  <a:lumMod val="75000"/>
                  <a:alpha val="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>
              <a:off x="2375756" y="1251447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2519772" y="1251447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2807804" y="944724"/>
              <a:ext cx="3960440" cy="3960440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231900">
                <a:schemeClr val="accent1">
                  <a:lumMod val="75000"/>
                  <a:alpha val="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2591780" y="944724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2951820" y="1016732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타원 16"/>
            <p:cNvSpPr/>
            <p:nvPr/>
          </p:nvSpPr>
          <p:spPr>
            <a:xfrm>
              <a:off x="3023828" y="1376772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2663788" y="1232756"/>
              <a:ext cx="3816424" cy="381642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2517152" y="1232756"/>
              <a:ext cx="3816424" cy="3816424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02744" y="2055444"/>
              <a:ext cx="3691689" cy="971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prstClr val="white"/>
                  </a:solidFill>
                  <a:latin typeface="BC 카드 B" pitchFamily="18" charset="-127"/>
                  <a:ea typeface="BC 카드 B" pitchFamily="18" charset="-127"/>
                </a:rPr>
                <a:t>토지행정학과</a:t>
              </a:r>
              <a:r>
                <a:rPr lang="ko-KR" altLang="en-US" dirty="0" smtClean="0">
                  <a:solidFill>
                    <a:prstClr val="white"/>
                  </a:solidFill>
                  <a:latin typeface="BC 카드 B" pitchFamily="18" charset="-127"/>
                  <a:ea typeface="BC 카드 B" pitchFamily="18" charset="-127"/>
                </a:rPr>
                <a:t>의</a:t>
              </a:r>
              <a:endParaRPr lang="ko-KR" altLang="en-US" dirty="0">
                <a:solidFill>
                  <a:prstClr val="white"/>
                </a:solidFill>
                <a:latin typeface="BC 카드 B" pitchFamily="18" charset="-127"/>
                <a:ea typeface="BC 카드 B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43291" y="3006604"/>
              <a:ext cx="3331682" cy="1489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4000" spc="-150" dirty="0" smtClean="0">
                  <a:solidFill>
                    <a:prstClr val="white"/>
                  </a:solidFill>
                  <a:latin typeface="BC 카드 B" pitchFamily="18" charset="-127"/>
                  <a:ea typeface="BC 카드 B" pitchFamily="18" charset="-127"/>
                </a:rPr>
                <a:t>특장점</a:t>
              </a:r>
              <a:endParaRPr lang="ko-KR" altLang="en-US" sz="4000" spc="-150" dirty="0">
                <a:solidFill>
                  <a:prstClr val="white"/>
                </a:solidFill>
                <a:latin typeface="BC 카드 B" pitchFamily="18" charset="-127"/>
                <a:ea typeface="BC 카드 B" pitchFamily="18" charset="-127"/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2994568" y="2466295"/>
              <a:ext cx="54006" cy="54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타원 22"/>
            <p:cNvSpPr/>
            <p:nvPr/>
          </p:nvSpPr>
          <p:spPr>
            <a:xfrm>
              <a:off x="3301806" y="2466295"/>
              <a:ext cx="54006" cy="54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타원 23"/>
            <p:cNvSpPr/>
            <p:nvPr/>
          </p:nvSpPr>
          <p:spPr>
            <a:xfrm>
              <a:off x="3587099" y="2466295"/>
              <a:ext cx="54006" cy="54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타원 24"/>
            <p:cNvSpPr/>
            <p:nvPr/>
          </p:nvSpPr>
          <p:spPr>
            <a:xfrm>
              <a:off x="3872392" y="2466295"/>
              <a:ext cx="54006" cy="54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7" name="KMA1D1FEAF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2943753"/>
            <a:ext cx="9144000" cy="509335"/>
          </a:xfrm>
          <a:prstGeom prst="rect">
            <a:avLst/>
          </a:prstGeom>
          <a:gradFill rotWithShape="0">
            <a:gsLst>
              <a:gs pos="0">
                <a:srgbClr val="0066CC">
                  <a:gamma/>
                  <a:shade val="46275"/>
                  <a:invGamma/>
                </a:srgbClr>
              </a:gs>
              <a:gs pos="5000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8082" tIns="49041" rIns="98082" bIns="49041" anchor="ctr" anchorCtr="1"/>
          <a:lstStyle>
            <a:lvl1pPr marL="271463" indent="-271463" defTabSz="881063">
              <a:spcBef>
                <a:spcPct val="40000"/>
              </a:spcBef>
              <a:buClr>
                <a:schemeClr val="tx1"/>
              </a:buClr>
              <a:buFont typeface="Marlett" pitchFamily="2" charset="2"/>
              <a:buChar char="i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601663" indent="-219075" defTabSz="881063">
              <a:spcBef>
                <a:spcPct val="20000"/>
              </a:spcBef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904875" indent="-192088" defTabSz="881063">
              <a:spcBef>
                <a:spcPct val="20000"/>
              </a:spcBef>
              <a:buClr>
                <a:schemeClr val="tx1"/>
              </a:buClr>
              <a:buFont typeface="Marlett" pitchFamily="2" charset="2"/>
              <a:buChar char="8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127125" indent="-112713" defTabSz="881063">
              <a:spcBef>
                <a:spcPct val="20000"/>
              </a:spcBef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1428750" indent="-192088" defTabSz="881063"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Verdana" pitchFamily="34" charset="0"/>
              </a:defRPr>
            </a:lvl5pPr>
            <a:lvl6pPr marL="1885950" indent="-192088" defTabSz="8810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Verdana" pitchFamily="34" charset="0"/>
              </a:defRPr>
            </a:lvl6pPr>
            <a:lvl7pPr marL="2343150" indent="-192088" defTabSz="8810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Verdana" pitchFamily="34" charset="0"/>
              </a:defRPr>
            </a:lvl7pPr>
            <a:lvl8pPr marL="2800350" indent="-192088" defTabSz="8810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Verdana" pitchFamily="34" charset="0"/>
              </a:defRPr>
            </a:lvl8pPr>
            <a:lvl9pPr marL="3257550" indent="-192088" defTabSz="8810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66"/>
              </a:buClr>
              <a:buFont typeface="Marlett" pitchFamily="2" charset="2"/>
              <a:buChar char="8"/>
              <a:defRPr sz="23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271463" marR="0" lvl="0" indent="-271463" defTabSz="881063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rgbClr val="FFFFFF"/>
              </a:buClr>
              <a:buSzTx/>
              <a:buFont typeface="Marlett" pitchFamily="2" charset="2"/>
              <a:buChar char="i"/>
              <a:tabLst/>
              <a:defRPr/>
            </a:pPr>
            <a:endParaRPr kumimoji="0" lang="en-US" altLang="ko-KR" sz="2000" b="0" i="0" u="none" strike="noStrike" kern="0" cap="none" spc="0" normalizeH="0" baseline="0" noProof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724" y="4005064"/>
            <a:ext cx="3987217" cy="12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98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11" descr="Untitled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순서도: 천공 테이프 9"/>
          <p:cNvSpPr>
            <a:spLocks noChangeArrowheads="1"/>
          </p:cNvSpPr>
          <p:nvPr/>
        </p:nvSpPr>
        <p:spPr bwMode="auto">
          <a:xfrm>
            <a:off x="0" y="1136650"/>
            <a:ext cx="4243388" cy="3001963"/>
          </a:xfrm>
          <a:prstGeom prst="flowChartPunchedTap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1pPr>
            <a:lvl2pPr marL="742950" indent="-28575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2pPr>
            <a:lvl3pPr marL="11430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3pPr>
            <a:lvl4pPr marL="16002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4pPr>
            <a:lvl5pPr marL="20574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8" name="직사각형 10"/>
          <p:cNvSpPr/>
          <p:nvPr/>
        </p:nvSpPr>
        <p:spPr>
          <a:xfrm>
            <a:off x="179512" y="106064"/>
            <a:ext cx="8712968" cy="1800200"/>
          </a:xfrm>
          <a:custGeom>
            <a:avLst/>
            <a:gdLst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18" fmla="*/ 1512168 w 8154906"/>
              <a:gd name="connsiteY18" fmla="*/ 216024 h 4608512"/>
              <a:gd name="connsiteX19" fmla="*/ 2827744 w 8154906"/>
              <a:gd name="connsiteY19" fmla="*/ 307464 h 4608512"/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18" fmla="*/ 1512168 w 8154906"/>
              <a:gd name="connsiteY18" fmla="*/ 216024 h 4608512"/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0" fmla="*/ 2736304 w 8154906"/>
              <a:gd name="connsiteY0" fmla="*/ 0 h 4608512"/>
              <a:gd name="connsiteX1" fmla="*/ 7866868 w 8154906"/>
              <a:gd name="connsiteY1" fmla="*/ 0 h 4608512"/>
              <a:gd name="connsiteX2" fmla="*/ 8154906 w 8154906"/>
              <a:gd name="connsiteY2" fmla="*/ 288038 h 4608512"/>
              <a:gd name="connsiteX3" fmla="*/ 8154906 w 8154906"/>
              <a:gd name="connsiteY3" fmla="*/ 1227138 h 4608512"/>
              <a:gd name="connsiteX4" fmla="*/ 8154906 w 8154906"/>
              <a:gd name="connsiteY4" fmla="*/ 1440154 h 4608512"/>
              <a:gd name="connsiteX5" fmla="*/ 8154906 w 8154906"/>
              <a:gd name="connsiteY5" fmla="*/ 4533502 h 4608512"/>
              <a:gd name="connsiteX6" fmla="*/ 8079896 w 8154906"/>
              <a:gd name="connsiteY6" fmla="*/ 4608512 h 4608512"/>
              <a:gd name="connsiteX7" fmla="*/ 7992888 w 8154906"/>
              <a:gd name="connsiteY7" fmla="*/ 4608512 h 4608512"/>
              <a:gd name="connsiteX8" fmla="*/ 7992888 w 8154906"/>
              <a:gd name="connsiteY8" fmla="*/ 4320480 h 4608512"/>
              <a:gd name="connsiteX9" fmla="*/ 7704856 w 8154906"/>
              <a:gd name="connsiteY9" fmla="*/ 4320480 h 4608512"/>
              <a:gd name="connsiteX10" fmla="*/ 7704856 w 8154906"/>
              <a:gd name="connsiteY10" fmla="*/ 2061009 h 4608512"/>
              <a:gd name="connsiteX11" fmla="*/ 7331373 w 8154906"/>
              <a:gd name="connsiteY11" fmla="*/ 1728192 h 4608512"/>
              <a:gd name="connsiteX12" fmla="*/ 288038 w 8154906"/>
              <a:gd name="connsiteY12" fmla="*/ 1728192 h 4608512"/>
              <a:gd name="connsiteX13" fmla="*/ 0 w 8154906"/>
              <a:gd name="connsiteY13" fmla="*/ 1440154 h 4608512"/>
              <a:gd name="connsiteX14" fmla="*/ 0 w 8154906"/>
              <a:gd name="connsiteY14" fmla="*/ 288038 h 4608512"/>
              <a:gd name="connsiteX15" fmla="*/ 288038 w 8154906"/>
              <a:gd name="connsiteY15" fmla="*/ 0 h 4608512"/>
              <a:gd name="connsiteX16" fmla="*/ 1512168 w 8154906"/>
              <a:gd name="connsiteY16" fmla="*/ 0 h 4608512"/>
              <a:gd name="connsiteX0" fmla="*/ 7866868 w 8154906"/>
              <a:gd name="connsiteY0" fmla="*/ 0 h 4608512"/>
              <a:gd name="connsiteX1" fmla="*/ 8154906 w 8154906"/>
              <a:gd name="connsiteY1" fmla="*/ 288038 h 4608512"/>
              <a:gd name="connsiteX2" fmla="*/ 8154906 w 8154906"/>
              <a:gd name="connsiteY2" fmla="*/ 1227138 h 4608512"/>
              <a:gd name="connsiteX3" fmla="*/ 8154906 w 8154906"/>
              <a:gd name="connsiteY3" fmla="*/ 1440154 h 4608512"/>
              <a:gd name="connsiteX4" fmla="*/ 8154906 w 8154906"/>
              <a:gd name="connsiteY4" fmla="*/ 4533502 h 4608512"/>
              <a:gd name="connsiteX5" fmla="*/ 8079896 w 8154906"/>
              <a:gd name="connsiteY5" fmla="*/ 4608512 h 4608512"/>
              <a:gd name="connsiteX6" fmla="*/ 7992888 w 8154906"/>
              <a:gd name="connsiteY6" fmla="*/ 4608512 h 4608512"/>
              <a:gd name="connsiteX7" fmla="*/ 7992888 w 8154906"/>
              <a:gd name="connsiteY7" fmla="*/ 4320480 h 4608512"/>
              <a:gd name="connsiteX8" fmla="*/ 7704856 w 8154906"/>
              <a:gd name="connsiteY8" fmla="*/ 4320480 h 4608512"/>
              <a:gd name="connsiteX9" fmla="*/ 7704856 w 8154906"/>
              <a:gd name="connsiteY9" fmla="*/ 2061009 h 4608512"/>
              <a:gd name="connsiteX10" fmla="*/ 7331373 w 8154906"/>
              <a:gd name="connsiteY10" fmla="*/ 1728192 h 4608512"/>
              <a:gd name="connsiteX11" fmla="*/ 288038 w 8154906"/>
              <a:gd name="connsiteY11" fmla="*/ 1728192 h 4608512"/>
              <a:gd name="connsiteX12" fmla="*/ 0 w 8154906"/>
              <a:gd name="connsiteY12" fmla="*/ 1440154 h 4608512"/>
              <a:gd name="connsiteX13" fmla="*/ 0 w 8154906"/>
              <a:gd name="connsiteY13" fmla="*/ 288038 h 4608512"/>
              <a:gd name="connsiteX14" fmla="*/ 288038 w 8154906"/>
              <a:gd name="connsiteY14" fmla="*/ 0 h 4608512"/>
              <a:gd name="connsiteX15" fmla="*/ 1512168 w 8154906"/>
              <a:gd name="connsiteY15" fmla="*/ 0 h 4608512"/>
              <a:gd name="connsiteX0" fmla="*/ 8154906 w 8154906"/>
              <a:gd name="connsiteY0" fmla="*/ 288038 h 4608512"/>
              <a:gd name="connsiteX1" fmla="*/ 8154906 w 8154906"/>
              <a:gd name="connsiteY1" fmla="*/ 1227138 h 4608512"/>
              <a:gd name="connsiteX2" fmla="*/ 8154906 w 8154906"/>
              <a:gd name="connsiteY2" fmla="*/ 1440154 h 4608512"/>
              <a:gd name="connsiteX3" fmla="*/ 8154906 w 8154906"/>
              <a:gd name="connsiteY3" fmla="*/ 4533502 h 4608512"/>
              <a:gd name="connsiteX4" fmla="*/ 8079896 w 8154906"/>
              <a:gd name="connsiteY4" fmla="*/ 4608512 h 4608512"/>
              <a:gd name="connsiteX5" fmla="*/ 7992888 w 8154906"/>
              <a:gd name="connsiteY5" fmla="*/ 4608512 h 4608512"/>
              <a:gd name="connsiteX6" fmla="*/ 7992888 w 8154906"/>
              <a:gd name="connsiteY6" fmla="*/ 4320480 h 4608512"/>
              <a:gd name="connsiteX7" fmla="*/ 7704856 w 8154906"/>
              <a:gd name="connsiteY7" fmla="*/ 4320480 h 4608512"/>
              <a:gd name="connsiteX8" fmla="*/ 7704856 w 8154906"/>
              <a:gd name="connsiteY8" fmla="*/ 2061009 h 4608512"/>
              <a:gd name="connsiteX9" fmla="*/ 7331373 w 8154906"/>
              <a:gd name="connsiteY9" fmla="*/ 1728192 h 4608512"/>
              <a:gd name="connsiteX10" fmla="*/ 288038 w 8154906"/>
              <a:gd name="connsiteY10" fmla="*/ 1728192 h 4608512"/>
              <a:gd name="connsiteX11" fmla="*/ 0 w 8154906"/>
              <a:gd name="connsiteY11" fmla="*/ 1440154 h 4608512"/>
              <a:gd name="connsiteX12" fmla="*/ 0 w 8154906"/>
              <a:gd name="connsiteY12" fmla="*/ 288038 h 4608512"/>
              <a:gd name="connsiteX13" fmla="*/ 288038 w 8154906"/>
              <a:gd name="connsiteY13" fmla="*/ 0 h 4608512"/>
              <a:gd name="connsiteX14" fmla="*/ 1512168 w 8154906"/>
              <a:gd name="connsiteY14" fmla="*/ 0 h 4608512"/>
              <a:gd name="connsiteX0" fmla="*/ 8154906 w 8154906"/>
              <a:gd name="connsiteY0" fmla="*/ 1227138 h 4608512"/>
              <a:gd name="connsiteX1" fmla="*/ 8154906 w 8154906"/>
              <a:gd name="connsiteY1" fmla="*/ 1440154 h 4608512"/>
              <a:gd name="connsiteX2" fmla="*/ 8154906 w 8154906"/>
              <a:gd name="connsiteY2" fmla="*/ 4533502 h 4608512"/>
              <a:gd name="connsiteX3" fmla="*/ 8079896 w 8154906"/>
              <a:gd name="connsiteY3" fmla="*/ 4608512 h 4608512"/>
              <a:gd name="connsiteX4" fmla="*/ 7992888 w 8154906"/>
              <a:gd name="connsiteY4" fmla="*/ 4608512 h 4608512"/>
              <a:gd name="connsiteX5" fmla="*/ 7992888 w 8154906"/>
              <a:gd name="connsiteY5" fmla="*/ 4320480 h 4608512"/>
              <a:gd name="connsiteX6" fmla="*/ 7704856 w 8154906"/>
              <a:gd name="connsiteY6" fmla="*/ 4320480 h 4608512"/>
              <a:gd name="connsiteX7" fmla="*/ 7704856 w 8154906"/>
              <a:gd name="connsiteY7" fmla="*/ 2061009 h 4608512"/>
              <a:gd name="connsiteX8" fmla="*/ 7331373 w 8154906"/>
              <a:gd name="connsiteY8" fmla="*/ 1728192 h 4608512"/>
              <a:gd name="connsiteX9" fmla="*/ 288038 w 8154906"/>
              <a:gd name="connsiteY9" fmla="*/ 1728192 h 4608512"/>
              <a:gd name="connsiteX10" fmla="*/ 0 w 8154906"/>
              <a:gd name="connsiteY10" fmla="*/ 1440154 h 4608512"/>
              <a:gd name="connsiteX11" fmla="*/ 0 w 8154906"/>
              <a:gd name="connsiteY11" fmla="*/ 288038 h 4608512"/>
              <a:gd name="connsiteX12" fmla="*/ 288038 w 8154906"/>
              <a:gd name="connsiteY12" fmla="*/ 0 h 4608512"/>
              <a:gd name="connsiteX13" fmla="*/ 1512168 w 8154906"/>
              <a:gd name="connsiteY13" fmla="*/ 0 h 4608512"/>
              <a:gd name="connsiteX0" fmla="*/ 8154906 w 8154906"/>
              <a:gd name="connsiteY0" fmla="*/ 1440154 h 4608512"/>
              <a:gd name="connsiteX1" fmla="*/ 8154906 w 8154906"/>
              <a:gd name="connsiteY1" fmla="*/ 4533502 h 4608512"/>
              <a:gd name="connsiteX2" fmla="*/ 8079896 w 8154906"/>
              <a:gd name="connsiteY2" fmla="*/ 4608512 h 4608512"/>
              <a:gd name="connsiteX3" fmla="*/ 7992888 w 8154906"/>
              <a:gd name="connsiteY3" fmla="*/ 4608512 h 4608512"/>
              <a:gd name="connsiteX4" fmla="*/ 7992888 w 8154906"/>
              <a:gd name="connsiteY4" fmla="*/ 4320480 h 4608512"/>
              <a:gd name="connsiteX5" fmla="*/ 7704856 w 8154906"/>
              <a:gd name="connsiteY5" fmla="*/ 4320480 h 4608512"/>
              <a:gd name="connsiteX6" fmla="*/ 7704856 w 8154906"/>
              <a:gd name="connsiteY6" fmla="*/ 2061009 h 4608512"/>
              <a:gd name="connsiteX7" fmla="*/ 7331373 w 8154906"/>
              <a:gd name="connsiteY7" fmla="*/ 1728192 h 4608512"/>
              <a:gd name="connsiteX8" fmla="*/ 288038 w 8154906"/>
              <a:gd name="connsiteY8" fmla="*/ 1728192 h 4608512"/>
              <a:gd name="connsiteX9" fmla="*/ 0 w 8154906"/>
              <a:gd name="connsiteY9" fmla="*/ 1440154 h 4608512"/>
              <a:gd name="connsiteX10" fmla="*/ 0 w 8154906"/>
              <a:gd name="connsiteY10" fmla="*/ 288038 h 4608512"/>
              <a:gd name="connsiteX11" fmla="*/ 288038 w 8154906"/>
              <a:gd name="connsiteY11" fmla="*/ 0 h 4608512"/>
              <a:gd name="connsiteX12" fmla="*/ 1512168 w 8154906"/>
              <a:gd name="connsiteY12" fmla="*/ 0 h 4608512"/>
              <a:gd name="connsiteX0" fmla="*/ 8154906 w 8154906"/>
              <a:gd name="connsiteY0" fmla="*/ 4533502 h 4608512"/>
              <a:gd name="connsiteX1" fmla="*/ 8079896 w 8154906"/>
              <a:gd name="connsiteY1" fmla="*/ 4608512 h 4608512"/>
              <a:gd name="connsiteX2" fmla="*/ 7992888 w 8154906"/>
              <a:gd name="connsiteY2" fmla="*/ 4608512 h 4608512"/>
              <a:gd name="connsiteX3" fmla="*/ 7992888 w 8154906"/>
              <a:gd name="connsiteY3" fmla="*/ 4320480 h 4608512"/>
              <a:gd name="connsiteX4" fmla="*/ 7704856 w 8154906"/>
              <a:gd name="connsiteY4" fmla="*/ 4320480 h 4608512"/>
              <a:gd name="connsiteX5" fmla="*/ 7704856 w 8154906"/>
              <a:gd name="connsiteY5" fmla="*/ 2061009 h 4608512"/>
              <a:gd name="connsiteX6" fmla="*/ 7331373 w 8154906"/>
              <a:gd name="connsiteY6" fmla="*/ 1728192 h 4608512"/>
              <a:gd name="connsiteX7" fmla="*/ 288038 w 8154906"/>
              <a:gd name="connsiteY7" fmla="*/ 1728192 h 4608512"/>
              <a:gd name="connsiteX8" fmla="*/ 0 w 8154906"/>
              <a:gd name="connsiteY8" fmla="*/ 1440154 h 4608512"/>
              <a:gd name="connsiteX9" fmla="*/ 0 w 8154906"/>
              <a:gd name="connsiteY9" fmla="*/ 288038 h 4608512"/>
              <a:gd name="connsiteX10" fmla="*/ 288038 w 8154906"/>
              <a:gd name="connsiteY10" fmla="*/ 0 h 4608512"/>
              <a:gd name="connsiteX11" fmla="*/ 1512168 w 8154906"/>
              <a:gd name="connsiteY11" fmla="*/ 0 h 4608512"/>
              <a:gd name="connsiteX0" fmla="*/ 8079896 w 8079896"/>
              <a:gd name="connsiteY0" fmla="*/ 4608512 h 4608512"/>
              <a:gd name="connsiteX1" fmla="*/ 7992888 w 8079896"/>
              <a:gd name="connsiteY1" fmla="*/ 4608512 h 4608512"/>
              <a:gd name="connsiteX2" fmla="*/ 7992888 w 8079896"/>
              <a:gd name="connsiteY2" fmla="*/ 4320480 h 4608512"/>
              <a:gd name="connsiteX3" fmla="*/ 7704856 w 8079896"/>
              <a:gd name="connsiteY3" fmla="*/ 4320480 h 4608512"/>
              <a:gd name="connsiteX4" fmla="*/ 7704856 w 8079896"/>
              <a:gd name="connsiteY4" fmla="*/ 2061009 h 4608512"/>
              <a:gd name="connsiteX5" fmla="*/ 7331373 w 8079896"/>
              <a:gd name="connsiteY5" fmla="*/ 1728192 h 4608512"/>
              <a:gd name="connsiteX6" fmla="*/ 288038 w 8079896"/>
              <a:gd name="connsiteY6" fmla="*/ 1728192 h 4608512"/>
              <a:gd name="connsiteX7" fmla="*/ 0 w 8079896"/>
              <a:gd name="connsiteY7" fmla="*/ 1440154 h 4608512"/>
              <a:gd name="connsiteX8" fmla="*/ 0 w 8079896"/>
              <a:gd name="connsiteY8" fmla="*/ 288038 h 4608512"/>
              <a:gd name="connsiteX9" fmla="*/ 288038 w 8079896"/>
              <a:gd name="connsiteY9" fmla="*/ 0 h 4608512"/>
              <a:gd name="connsiteX10" fmla="*/ 1512168 w 8079896"/>
              <a:gd name="connsiteY10" fmla="*/ 0 h 4608512"/>
              <a:gd name="connsiteX0" fmla="*/ 7992888 w 7992888"/>
              <a:gd name="connsiteY0" fmla="*/ 4608512 h 4608512"/>
              <a:gd name="connsiteX1" fmla="*/ 7992888 w 7992888"/>
              <a:gd name="connsiteY1" fmla="*/ 4320480 h 4608512"/>
              <a:gd name="connsiteX2" fmla="*/ 7704856 w 7992888"/>
              <a:gd name="connsiteY2" fmla="*/ 4320480 h 4608512"/>
              <a:gd name="connsiteX3" fmla="*/ 7704856 w 7992888"/>
              <a:gd name="connsiteY3" fmla="*/ 2061009 h 4608512"/>
              <a:gd name="connsiteX4" fmla="*/ 7331373 w 7992888"/>
              <a:gd name="connsiteY4" fmla="*/ 1728192 h 4608512"/>
              <a:gd name="connsiteX5" fmla="*/ 288038 w 7992888"/>
              <a:gd name="connsiteY5" fmla="*/ 1728192 h 4608512"/>
              <a:gd name="connsiteX6" fmla="*/ 0 w 7992888"/>
              <a:gd name="connsiteY6" fmla="*/ 1440154 h 4608512"/>
              <a:gd name="connsiteX7" fmla="*/ 0 w 7992888"/>
              <a:gd name="connsiteY7" fmla="*/ 288038 h 4608512"/>
              <a:gd name="connsiteX8" fmla="*/ 288038 w 7992888"/>
              <a:gd name="connsiteY8" fmla="*/ 0 h 4608512"/>
              <a:gd name="connsiteX9" fmla="*/ 1512168 w 7992888"/>
              <a:gd name="connsiteY9" fmla="*/ 0 h 4608512"/>
              <a:gd name="connsiteX0" fmla="*/ 7992888 w 7992888"/>
              <a:gd name="connsiteY0" fmla="*/ 4320480 h 4320480"/>
              <a:gd name="connsiteX1" fmla="*/ 7704856 w 7992888"/>
              <a:gd name="connsiteY1" fmla="*/ 4320480 h 4320480"/>
              <a:gd name="connsiteX2" fmla="*/ 7704856 w 7992888"/>
              <a:gd name="connsiteY2" fmla="*/ 2061009 h 4320480"/>
              <a:gd name="connsiteX3" fmla="*/ 7331373 w 7992888"/>
              <a:gd name="connsiteY3" fmla="*/ 1728192 h 4320480"/>
              <a:gd name="connsiteX4" fmla="*/ 288038 w 7992888"/>
              <a:gd name="connsiteY4" fmla="*/ 1728192 h 4320480"/>
              <a:gd name="connsiteX5" fmla="*/ 0 w 7992888"/>
              <a:gd name="connsiteY5" fmla="*/ 1440154 h 4320480"/>
              <a:gd name="connsiteX6" fmla="*/ 0 w 7992888"/>
              <a:gd name="connsiteY6" fmla="*/ 288038 h 4320480"/>
              <a:gd name="connsiteX7" fmla="*/ 288038 w 7992888"/>
              <a:gd name="connsiteY7" fmla="*/ 0 h 4320480"/>
              <a:gd name="connsiteX8" fmla="*/ 1512168 w 7992888"/>
              <a:gd name="connsiteY8" fmla="*/ 0 h 4320480"/>
              <a:gd name="connsiteX0" fmla="*/ 7704856 w 7704856"/>
              <a:gd name="connsiteY0" fmla="*/ 4320480 h 4320480"/>
              <a:gd name="connsiteX1" fmla="*/ 7704856 w 7704856"/>
              <a:gd name="connsiteY1" fmla="*/ 2061009 h 4320480"/>
              <a:gd name="connsiteX2" fmla="*/ 7331373 w 7704856"/>
              <a:gd name="connsiteY2" fmla="*/ 1728192 h 4320480"/>
              <a:gd name="connsiteX3" fmla="*/ 288038 w 7704856"/>
              <a:gd name="connsiteY3" fmla="*/ 1728192 h 4320480"/>
              <a:gd name="connsiteX4" fmla="*/ 0 w 7704856"/>
              <a:gd name="connsiteY4" fmla="*/ 1440154 h 4320480"/>
              <a:gd name="connsiteX5" fmla="*/ 0 w 7704856"/>
              <a:gd name="connsiteY5" fmla="*/ 288038 h 4320480"/>
              <a:gd name="connsiteX6" fmla="*/ 288038 w 7704856"/>
              <a:gd name="connsiteY6" fmla="*/ 0 h 4320480"/>
              <a:gd name="connsiteX7" fmla="*/ 1512168 w 7704856"/>
              <a:gd name="connsiteY7" fmla="*/ 0 h 432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04856" h="4320480">
                <a:moveTo>
                  <a:pt x="7704856" y="4320480"/>
                </a:moveTo>
                <a:lnTo>
                  <a:pt x="7704856" y="2061009"/>
                </a:lnTo>
                <a:cubicBezTo>
                  <a:pt x="7684263" y="1873428"/>
                  <a:pt x="7524779" y="1728192"/>
                  <a:pt x="7331373" y="1728192"/>
                </a:cubicBezTo>
                <a:lnTo>
                  <a:pt x="288038" y="1728192"/>
                </a:lnTo>
                <a:cubicBezTo>
                  <a:pt x="128959" y="1728192"/>
                  <a:pt x="0" y="1599233"/>
                  <a:pt x="0" y="1440154"/>
                </a:cubicBezTo>
                <a:lnTo>
                  <a:pt x="0" y="288038"/>
                </a:lnTo>
                <a:cubicBezTo>
                  <a:pt x="0" y="128959"/>
                  <a:pt x="128959" y="0"/>
                  <a:pt x="288038" y="0"/>
                </a:cubicBezTo>
                <a:lnTo>
                  <a:pt x="1512168" y="0"/>
                </a:ln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864" y="188640"/>
            <a:ext cx="204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i="1" dirty="0" smtClean="0">
                <a:solidFill>
                  <a:srgbClr val="C00000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토지행정과는 </a:t>
            </a:r>
            <a:r>
              <a:rPr lang="en-US" altLang="ko-KR" sz="3200" b="1" i="1" dirty="0" smtClean="0">
                <a:solidFill>
                  <a:srgbClr val="C00000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…</a:t>
            </a:r>
            <a:endParaRPr lang="ko-KR" altLang="en-US" sz="3200" b="1" i="1" dirty="0">
              <a:solidFill>
                <a:srgbClr val="C00000"/>
              </a:solidFill>
              <a:latin typeface="굵은안상수체" panose="02010504000101010101" pitchFamily="2" charset="-127"/>
              <a:ea typeface="굵은안상수체" panose="02010504000101010101" pitchFamily="2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835696" y="70060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856476" y="1834256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34864" y="1010335"/>
            <a:ext cx="6613400" cy="496216"/>
            <a:chOff x="261638" y="1132584"/>
            <a:chExt cx="3518274" cy="496216"/>
          </a:xfrm>
        </p:grpSpPr>
        <p:sp>
          <p:nvSpPr>
            <p:cNvPr id="13" name="직사각형 12"/>
            <p:cNvSpPr/>
            <p:nvPr/>
          </p:nvSpPr>
          <p:spPr>
            <a:xfrm>
              <a:off x="261638" y="1136650"/>
              <a:ext cx="396044" cy="39604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" name="직선 연결선 13"/>
            <p:cNvCxnSpPr/>
            <p:nvPr/>
          </p:nvCxnSpPr>
          <p:spPr>
            <a:xfrm flipV="1">
              <a:off x="712417" y="1132584"/>
              <a:ext cx="3067495" cy="4066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261638" y="1628800"/>
              <a:ext cx="2623924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88854" y="1132584"/>
              <a:ext cx="29900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자격증 </a:t>
              </a:r>
              <a:r>
                <a:rPr lang="ko-KR" altLang="en-US" sz="2000" b="1" spc="-150" dirty="0" err="1" smtClean="0">
                  <a:latin typeface="08서울남산체 EB" pitchFamily="18" charset="-127"/>
                  <a:ea typeface="08서울남산체 EB" pitchFamily="18" charset="-127"/>
                </a:rPr>
                <a:t>취득률</a:t>
              </a:r>
              <a:r>
                <a:rPr lang="ko-KR" altLang="en-US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 전국 최고 </a:t>
              </a:r>
              <a:r>
                <a:rPr lang="en-US" altLang="ko-KR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!  [</a:t>
              </a:r>
              <a:r>
                <a:rPr lang="ko-KR" altLang="en-US" sz="2000" b="1" spc="-150" dirty="0" smtClean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국가공인 </a:t>
              </a:r>
              <a:r>
                <a:rPr lang="ko-KR" altLang="en-US" sz="2000" b="1" spc="-150" dirty="0" err="1" smtClean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지적산업기사</a:t>
              </a:r>
              <a:r>
                <a:rPr lang="en-US" altLang="ko-KR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]</a:t>
              </a:r>
              <a:r>
                <a:rPr lang="ko-KR" altLang="en-US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 </a:t>
              </a:r>
              <a:endParaRPr lang="ko-KR" altLang="en-US" sz="2000" b="1" spc="-150" dirty="0">
                <a:latin typeface="08서울남산체 EB" pitchFamily="18" charset="-127"/>
                <a:ea typeface="08서울남산체 EB" pitchFamily="18" charset="-127"/>
              </a:endParaRP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7539" y="315046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23231" y="3192830"/>
            <a:ext cx="9637514" cy="5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589262"/>
              </p:ext>
            </p:extLst>
          </p:nvPr>
        </p:nvGraphicFramePr>
        <p:xfrm>
          <a:off x="1723231" y="1592291"/>
          <a:ext cx="6840314" cy="1957578"/>
        </p:xfrm>
        <a:graphic>
          <a:graphicData uri="http://schemas.openxmlformats.org/drawingml/2006/table">
            <a:tbl>
              <a:tblPr/>
              <a:tblGrid>
                <a:gridCol w="900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989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34696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19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18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17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16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15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14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13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11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09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696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전국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필기응시인원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1899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1671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1461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1528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1351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1422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1321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1237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1266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1248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1309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6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최종합격인원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696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641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520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678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430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481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463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512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429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430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371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6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합격률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(%)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-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36.7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38.4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35.6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44.4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31.8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33.8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35.0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41.4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33.9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34.5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28.3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696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충남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도립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대학교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졸업인원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42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6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합격자수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21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32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6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합격률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(%)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88.6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78.9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70.6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81.6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78.6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72.7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72.5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92.9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93.3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83.3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75.0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82.1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548232" y="2276261"/>
            <a:ext cx="10196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29356" y="3310326"/>
            <a:ext cx="9518645" cy="50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646053984" descr="DRW000021e403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43726"/>
            <a:ext cx="5714682" cy="260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941962" y="6483390"/>
            <a:ext cx="5934197" cy="2769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 </a:t>
            </a:r>
            <a:r>
              <a:rPr lang="en-US" altLang="ko-KR" sz="1200" b="1" dirty="0" smtClean="0">
                <a:latin typeface="휴먼엑스포" panose="02030504000101010101" pitchFamily="18" charset="-127"/>
                <a:ea typeface="휴먼엑스포" panose="02030504000101010101" pitchFamily="18" charset="-127"/>
                <a:cs typeface="함초롬돋움" panose="020B0604000101010101" pitchFamily="50" charset="-127"/>
              </a:rPr>
              <a:t>     </a:t>
            </a:r>
            <a:r>
              <a:rPr lang="ko-KR" altLang="en-US" sz="12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한국산업인력공단 </a:t>
            </a:r>
            <a:r>
              <a:rPr lang="en-US" altLang="ko-KR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Q-Net </a:t>
            </a:r>
            <a:r>
              <a:rPr lang="ko-KR" altLang="en-US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국가기술자격통계 자료근거</a:t>
            </a:r>
            <a:r>
              <a:rPr lang="en-US" altLang="ko-KR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-</a:t>
            </a:r>
            <a:r>
              <a:rPr lang="ko-KR" altLang="en-US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최근 </a:t>
            </a:r>
            <a:r>
              <a:rPr lang="en-US" altLang="ko-KR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10</a:t>
            </a:r>
            <a:r>
              <a:rPr lang="ko-KR" altLang="en-US" sz="12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년 </a:t>
            </a:r>
            <a:r>
              <a:rPr lang="ko-KR" altLang="en-US" sz="12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자료</a:t>
            </a:r>
            <a:endParaRPr lang="ko-KR" altLang="en-US" sz="12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80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11" descr="Untitled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순서도: 천공 테이프 9"/>
          <p:cNvSpPr>
            <a:spLocks noChangeArrowheads="1"/>
          </p:cNvSpPr>
          <p:nvPr/>
        </p:nvSpPr>
        <p:spPr bwMode="auto">
          <a:xfrm>
            <a:off x="0" y="1136650"/>
            <a:ext cx="4243388" cy="3001963"/>
          </a:xfrm>
          <a:prstGeom prst="flowChartPunchedTap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1pPr>
            <a:lvl2pPr marL="742950" indent="-28575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2pPr>
            <a:lvl3pPr marL="11430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3pPr>
            <a:lvl4pPr marL="16002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4pPr>
            <a:lvl5pPr marL="2057400" indent="-228600" eaLnBrk="0" hangingPunct="0"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charset="0"/>
                <a:ea typeface="굴림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8" name="직사각형 10"/>
          <p:cNvSpPr/>
          <p:nvPr/>
        </p:nvSpPr>
        <p:spPr>
          <a:xfrm>
            <a:off x="179512" y="106064"/>
            <a:ext cx="8712968" cy="1800200"/>
          </a:xfrm>
          <a:custGeom>
            <a:avLst/>
            <a:gdLst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18" fmla="*/ 1512168 w 8154906"/>
              <a:gd name="connsiteY18" fmla="*/ 216024 h 4608512"/>
              <a:gd name="connsiteX19" fmla="*/ 2827744 w 8154906"/>
              <a:gd name="connsiteY19" fmla="*/ 307464 h 4608512"/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18" fmla="*/ 1512168 w 8154906"/>
              <a:gd name="connsiteY18" fmla="*/ 216024 h 4608512"/>
              <a:gd name="connsiteX0" fmla="*/ 2736304 w 8154906"/>
              <a:gd name="connsiteY0" fmla="*/ 216024 h 4608512"/>
              <a:gd name="connsiteX1" fmla="*/ 2736304 w 8154906"/>
              <a:gd name="connsiteY1" fmla="*/ 0 h 4608512"/>
              <a:gd name="connsiteX2" fmla="*/ 7866868 w 8154906"/>
              <a:gd name="connsiteY2" fmla="*/ 0 h 4608512"/>
              <a:gd name="connsiteX3" fmla="*/ 8154906 w 8154906"/>
              <a:gd name="connsiteY3" fmla="*/ 288038 h 4608512"/>
              <a:gd name="connsiteX4" fmla="*/ 8154906 w 8154906"/>
              <a:gd name="connsiteY4" fmla="*/ 1227138 h 4608512"/>
              <a:gd name="connsiteX5" fmla="*/ 8154906 w 8154906"/>
              <a:gd name="connsiteY5" fmla="*/ 1440154 h 4608512"/>
              <a:gd name="connsiteX6" fmla="*/ 8154906 w 8154906"/>
              <a:gd name="connsiteY6" fmla="*/ 4533502 h 4608512"/>
              <a:gd name="connsiteX7" fmla="*/ 8079896 w 8154906"/>
              <a:gd name="connsiteY7" fmla="*/ 4608512 h 4608512"/>
              <a:gd name="connsiteX8" fmla="*/ 7992888 w 8154906"/>
              <a:gd name="connsiteY8" fmla="*/ 4608512 h 4608512"/>
              <a:gd name="connsiteX9" fmla="*/ 7992888 w 8154906"/>
              <a:gd name="connsiteY9" fmla="*/ 4320480 h 4608512"/>
              <a:gd name="connsiteX10" fmla="*/ 7704856 w 8154906"/>
              <a:gd name="connsiteY10" fmla="*/ 4320480 h 4608512"/>
              <a:gd name="connsiteX11" fmla="*/ 7704856 w 8154906"/>
              <a:gd name="connsiteY11" fmla="*/ 2061009 h 4608512"/>
              <a:gd name="connsiteX12" fmla="*/ 7331373 w 8154906"/>
              <a:gd name="connsiteY12" fmla="*/ 1728192 h 4608512"/>
              <a:gd name="connsiteX13" fmla="*/ 288038 w 8154906"/>
              <a:gd name="connsiteY13" fmla="*/ 1728192 h 4608512"/>
              <a:gd name="connsiteX14" fmla="*/ 0 w 8154906"/>
              <a:gd name="connsiteY14" fmla="*/ 1440154 h 4608512"/>
              <a:gd name="connsiteX15" fmla="*/ 0 w 8154906"/>
              <a:gd name="connsiteY15" fmla="*/ 288038 h 4608512"/>
              <a:gd name="connsiteX16" fmla="*/ 288038 w 8154906"/>
              <a:gd name="connsiteY16" fmla="*/ 0 h 4608512"/>
              <a:gd name="connsiteX17" fmla="*/ 1512168 w 8154906"/>
              <a:gd name="connsiteY17" fmla="*/ 0 h 4608512"/>
              <a:gd name="connsiteX0" fmla="*/ 2736304 w 8154906"/>
              <a:gd name="connsiteY0" fmla="*/ 0 h 4608512"/>
              <a:gd name="connsiteX1" fmla="*/ 7866868 w 8154906"/>
              <a:gd name="connsiteY1" fmla="*/ 0 h 4608512"/>
              <a:gd name="connsiteX2" fmla="*/ 8154906 w 8154906"/>
              <a:gd name="connsiteY2" fmla="*/ 288038 h 4608512"/>
              <a:gd name="connsiteX3" fmla="*/ 8154906 w 8154906"/>
              <a:gd name="connsiteY3" fmla="*/ 1227138 h 4608512"/>
              <a:gd name="connsiteX4" fmla="*/ 8154906 w 8154906"/>
              <a:gd name="connsiteY4" fmla="*/ 1440154 h 4608512"/>
              <a:gd name="connsiteX5" fmla="*/ 8154906 w 8154906"/>
              <a:gd name="connsiteY5" fmla="*/ 4533502 h 4608512"/>
              <a:gd name="connsiteX6" fmla="*/ 8079896 w 8154906"/>
              <a:gd name="connsiteY6" fmla="*/ 4608512 h 4608512"/>
              <a:gd name="connsiteX7" fmla="*/ 7992888 w 8154906"/>
              <a:gd name="connsiteY7" fmla="*/ 4608512 h 4608512"/>
              <a:gd name="connsiteX8" fmla="*/ 7992888 w 8154906"/>
              <a:gd name="connsiteY8" fmla="*/ 4320480 h 4608512"/>
              <a:gd name="connsiteX9" fmla="*/ 7704856 w 8154906"/>
              <a:gd name="connsiteY9" fmla="*/ 4320480 h 4608512"/>
              <a:gd name="connsiteX10" fmla="*/ 7704856 w 8154906"/>
              <a:gd name="connsiteY10" fmla="*/ 2061009 h 4608512"/>
              <a:gd name="connsiteX11" fmla="*/ 7331373 w 8154906"/>
              <a:gd name="connsiteY11" fmla="*/ 1728192 h 4608512"/>
              <a:gd name="connsiteX12" fmla="*/ 288038 w 8154906"/>
              <a:gd name="connsiteY12" fmla="*/ 1728192 h 4608512"/>
              <a:gd name="connsiteX13" fmla="*/ 0 w 8154906"/>
              <a:gd name="connsiteY13" fmla="*/ 1440154 h 4608512"/>
              <a:gd name="connsiteX14" fmla="*/ 0 w 8154906"/>
              <a:gd name="connsiteY14" fmla="*/ 288038 h 4608512"/>
              <a:gd name="connsiteX15" fmla="*/ 288038 w 8154906"/>
              <a:gd name="connsiteY15" fmla="*/ 0 h 4608512"/>
              <a:gd name="connsiteX16" fmla="*/ 1512168 w 8154906"/>
              <a:gd name="connsiteY16" fmla="*/ 0 h 4608512"/>
              <a:gd name="connsiteX0" fmla="*/ 7866868 w 8154906"/>
              <a:gd name="connsiteY0" fmla="*/ 0 h 4608512"/>
              <a:gd name="connsiteX1" fmla="*/ 8154906 w 8154906"/>
              <a:gd name="connsiteY1" fmla="*/ 288038 h 4608512"/>
              <a:gd name="connsiteX2" fmla="*/ 8154906 w 8154906"/>
              <a:gd name="connsiteY2" fmla="*/ 1227138 h 4608512"/>
              <a:gd name="connsiteX3" fmla="*/ 8154906 w 8154906"/>
              <a:gd name="connsiteY3" fmla="*/ 1440154 h 4608512"/>
              <a:gd name="connsiteX4" fmla="*/ 8154906 w 8154906"/>
              <a:gd name="connsiteY4" fmla="*/ 4533502 h 4608512"/>
              <a:gd name="connsiteX5" fmla="*/ 8079896 w 8154906"/>
              <a:gd name="connsiteY5" fmla="*/ 4608512 h 4608512"/>
              <a:gd name="connsiteX6" fmla="*/ 7992888 w 8154906"/>
              <a:gd name="connsiteY6" fmla="*/ 4608512 h 4608512"/>
              <a:gd name="connsiteX7" fmla="*/ 7992888 w 8154906"/>
              <a:gd name="connsiteY7" fmla="*/ 4320480 h 4608512"/>
              <a:gd name="connsiteX8" fmla="*/ 7704856 w 8154906"/>
              <a:gd name="connsiteY8" fmla="*/ 4320480 h 4608512"/>
              <a:gd name="connsiteX9" fmla="*/ 7704856 w 8154906"/>
              <a:gd name="connsiteY9" fmla="*/ 2061009 h 4608512"/>
              <a:gd name="connsiteX10" fmla="*/ 7331373 w 8154906"/>
              <a:gd name="connsiteY10" fmla="*/ 1728192 h 4608512"/>
              <a:gd name="connsiteX11" fmla="*/ 288038 w 8154906"/>
              <a:gd name="connsiteY11" fmla="*/ 1728192 h 4608512"/>
              <a:gd name="connsiteX12" fmla="*/ 0 w 8154906"/>
              <a:gd name="connsiteY12" fmla="*/ 1440154 h 4608512"/>
              <a:gd name="connsiteX13" fmla="*/ 0 w 8154906"/>
              <a:gd name="connsiteY13" fmla="*/ 288038 h 4608512"/>
              <a:gd name="connsiteX14" fmla="*/ 288038 w 8154906"/>
              <a:gd name="connsiteY14" fmla="*/ 0 h 4608512"/>
              <a:gd name="connsiteX15" fmla="*/ 1512168 w 8154906"/>
              <a:gd name="connsiteY15" fmla="*/ 0 h 4608512"/>
              <a:gd name="connsiteX0" fmla="*/ 8154906 w 8154906"/>
              <a:gd name="connsiteY0" fmla="*/ 288038 h 4608512"/>
              <a:gd name="connsiteX1" fmla="*/ 8154906 w 8154906"/>
              <a:gd name="connsiteY1" fmla="*/ 1227138 h 4608512"/>
              <a:gd name="connsiteX2" fmla="*/ 8154906 w 8154906"/>
              <a:gd name="connsiteY2" fmla="*/ 1440154 h 4608512"/>
              <a:gd name="connsiteX3" fmla="*/ 8154906 w 8154906"/>
              <a:gd name="connsiteY3" fmla="*/ 4533502 h 4608512"/>
              <a:gd name="connsiteX4" fmla="*/ 8079896 w 8154906"/>
              <a:gd name="connsiteY4" fmla="*/ 4608512 h 4608512"/>
              <a:gd name="connsiteX5" fmla="*/ 7992888 w 8154906"/>
              <a:gd name="connsiteY5" fmla="*/ 4608512 h 4608512"/>
              <a:gd name="connsiteX6" fmla="*/ 7992888 w 8154906"/>
              <a:gd name="connsiteY6" fmla="*/ 4320480 h 4608512"/>
              <a:gd name="connsiteX7" fmla="*/ 7704856 w 8154906"/>
              <a:gd name="connsiteY7" fmla="*/ 4320480 h 4608512"/>
              <a:gd name="connsiteX8" fmla="*/ 7704856 w 8154906"/>
              <a:gd name="connsiteY8" fmla="*/ 2061009 h 4608512"/>
              <a:gd name="connsiteX9" fmla="*/ 7331373 w 8154906"/>
              <a:gd name="connsiteY9" fmla="*/ 1728192 h 4608512"/>
              <a:gd name="connsiteX10" fmla="*/ 288038 w 8154906"/>
              <a:gd name="connsiteY10" fmla="*/ 1728192 h 4608512"/>
              <a:gd name="connsiteX11" fmla="*/ 0 w 8154906"/>
              <a:gd name="connsiteY11" fmla="*/ 1440154 h 4608512"/>
              <a:gd name="connsiteX12" fmla="*/ 0 w 8154906"/>
              <a:gd name="connsiteY12" fmla="*/ 288038 h 4608512"/>
              <a:gd name="connsiteX13" fmla="*/ 288038 w 8154906"/>
              <a:gd name="connsiteY13" fmla="*/ 0 h 4608512"/>
              <a:gd name="connsiteX14" fmla="*/ 1512168 w 8154906"/>
              <a:gd name="connsiteY14" fmla="*/ 0 h 4608512"/>
              <a:gd name="connsiteX0" fmla="*/ 8154906 w 8154906"/>
              <a:gd name="connsiteY0" fmla="*/ 1227138 h 4608512"/>
              <a:gd name="connsiteX1" fmla="*/ 8154906 w 8154906"/>
              <a:gd name="connsiteY1" fmla="*/ 1440154 h 4608512"/>
              <a:gd name="connsiteX2" fmla="*/ 8154906 w 8154906"/>
              <a:gd name="connsiteY2" fmla="*/ 4533502 h 4608512"/>
              <a:gd name="connsiteX3" fmla="*/ 8079896 w 8154906"/>
              <a:gd name="connsiteY3" fmla="*/ 4608512 h 4608512"/>
              <a:gd name="connsiteX4" fmla="*/ 7992888 w 8154906"/>
              <a:gd name="connsiteY4" fmla="*/ 4608512 h 4608512"/>
              <a:gd name="connsiteX5" fmla="*/ 7992888 w 8154906"/>
              <a:gd name="connsiteY5" fmla="*/ 4320480 h 4608512"/>
              <a:gd name="connsiteX6" fmla="*/ 7704856 w 8154906"/>
              <a:gd name="connsiteY6" fmla="*/ 4320480 h 4608512"/>
              <a:gd name="connsiteX7" fmla="*/ 7704856 w 8154906"/>
              <a:gd name="connsiteY7" fmla="*/ 2061009 h 4608512"/>
              <a:gd name="connsiteX8" fmla="*/ 7331373 w 8154906"/>
              <a:gd name="connsiteY8" fmla="*/ 1728192 h 4608512"/>
              <a:gd name="connsiteX9" fmla="*/ 288038 w 8154906"/>
              <a:gd name="connsiteY9" fmla="*/ 1728192 h 4608512"/>
              <a:gd name="connsiteX10" fmla="*/ 0 w 8154906"/>
              <a:gd name="connsiteY10" fmla="*/ 1440154 h 4608512"/>
              <a:gd name="connsiteX11" fmla="*/ 0 w 8154906"/>
              <a:gd name="connsiteY11" fmla="*/ 288038 h 4608512"/>
              <a:gd name="connsiteX12" fmla="*/ 288038 w 8154906"/>
              <a:gd name="connsiteY12" fmla="*/ 0 h 4608512"/>
              <a:gd name="connsiteX13" fmla="*/ 1512168 w 8154906"/>
              <a:gd name="connsiteY13" fmla="*/ 0 h 4608512"/>
              <a:gd name="connsiteX0" fmla="*/ 8154906 w 8154906"/>
              <a:gd name="connsiteY0" fmla="*/ 1440154 h 4608512"/>
              <a:gd name="connsiteX1" fmla="*/ 8154906 w 8154906"/>
              <a:gd name="connsiteY1" fmla="*/ 4533502 h 4608512"/>
              <a:gd name="connsiteX2" fmla="*/ 8079896 w 8154906"/>
              <a:gd name="connsiteY2" fmla="*/ 4608512 h 4608512"/>
              <a:gd name="connsiteX3" fmla="*/ 7992888 w 8154906"/>
              <a:gd name="connsiteY3" fmla="*/ 4608512 h 4608512"/>
              <a:gd name="connsiteX4" fmla="*/ 7992888 w 8154906"/>
              <a:gd name="connsiteY4" fmla="*/ 4320480 h 4608512"/>
              <a:gd name="connsiteX5" fmla="*/ 7704856 w 8154906"/>
              <a:gd name="connsiteY5" fmla="*/ 4320480 h 4608512"/>
              <a:gd name="connsiteX6" fmla="*/ 7704856 w 8154906"/>
              <a:gd name="connsiteY6" fmla="*/ 2061009 h 4608512"/>
              <a:gd name="connsiteX7" fmla="*/ 7331373 w 8154906"/>
              <a:gd name="connsiteY7" fmla="*/ 1728192 h 4608512"/>
              <a:gd name="connsiteX8" fmla="*/ 288038 w 8154906"/>
              <a:gd name="connsiteY8" fmla="*/ 1728192 h 4608512"/>
              <a:gd name="connsiteX9" fmla="*/ 0 w 8154906"/>
              <a:gd name="connsiteY9" fmla="*/ 1440154 h 4608512"/>
              <a:gd name="connsiteX10" fmla="*/ 0 w 8154906"/>
              <a:gd name="connsiteY10" fmla="*/ 288038 h 4608512"/>
              <a:gd name="connsiteX11" fmla="*/ 288038 w 8154906"/>
              <a:gd name="connsiteY11" fmla="*/ 0 h 4608512"/>
              <a:gd name="connsiteX12" fmla="*/ 1512168 w 8154906"/>
              <a:gd name="connsiteY12" fmla="*/ 0 h 4608512"/>
              <a:gd name="connsiteX0" fmla="*/ 8154906 w 8154906"/>
              <a:gd name="connsiteY0" fmla="*/ 4533502 h 4608512"/>
              <a:gd name="connsiteX1" fmla="*/ 8079896 w 8154906"/>
              <a:gd name="connsiteY1" fmla="*/ 4608512 h 4608512"/>
              <a:gd name="connsiteX2" fmla="*/ 7992888 w 8154906"/>
              <a:gd name="connsiteY2" fmla="*/ 4608512 h 4608512"/>
              <a:gd name="connsiteX3" fmla="*/ 7992888 w 8154906"/>
              <a:gd name="connsiteY3" fmla="*/ 4320480 h 4608512"/>
              <a:gd name="connsiteX4" fmla="*/ 7704856 w 8154906"/>
              <a:gd name="connsiteY4" fmla="*/ 4320480 h 4608512"/>
              <a:gd name="connsiteX5" fmla="*/ 7704856 w 8154906"/>
              <a:gd name="connsiteY5" fmla="*/ 2061009 h 4608512"/>
              <a:gd name="connsiteX6" fmla="*/ 7331373 w 8154906"/>
              <a:gd name="connsiteY6" fmla="*/ 1728192 h 4608512"/>
              <a:gd name="connsiteX7" fmla="*/ 288038 w 8154906"/>
              <a:gd name="connsiteY7" fmla="*/ 1728192 h 4608512"/>
              <a:gd name="connsiteX8" fmla="*/ 0 w 8154906"/>
              <a:gd name="connsiteY8" fmla="*/ 1440154 h 4608512"/>
              <a:gd name="connsiteX9" fmla="*/ 0 w 8154906"/>
              <a:gd name="connsiteY9" fmla="*/ 288038 h 4608512"/>
              <a:gd name="connsiteX10" fmla="*/ 288038 w 8154906"/>
              <a:gd name="connsiteY10" fmla="*/ 0 h 4608512"/>
              <a:gd name="connsiteX11" fmla="*/ 1512168 w 8154906"/>
              <a:gd name="connsiteY11" fmla="*/ 0 h 4608512"/>
              <a:gd name="connsiteX0" fmla="*/ 8079896 w 8079896"/>
              <a:gd name="connsiteY0" fmla="*/ 4608512 h 4608512"/>
              <a:gd name="connsiteX1" fmla="*/ 7992888 w 8079896"/>
              <a:gd name="connsiteY1" fmla="*/ 4608512 h 4608512"/>
              <a:gd name="connsiteX2" fmla="*/ 7992888 w 8079896"/>
              <a:gd name="connsiteY2" fmla="*/ 4320480 h 4608512"/>
              <a:gd name="connsiteX3" fmla="*/ 7704856 w 8079896"/>
              <a:gd name="connsiteY3" fmla="*/ 4320480 h 4608512"/>
              <a:gd name="connsiteX4" fmla="*/ 7704856 w 8079896"/>
              <a:gd name="connsiteY4" fmla="*/ 2061009 h 4608512"/>
              <a:gd name="connsiteX5" fmla="*/ 7331373 w 8079896"/>
              <a:gd name="connsiteY5" fmla="*/ 1728192 h 4608512"/>
              <a:gd name="connsiteX6" fmla="*/ 288038 w 8079896"/>
              <a:gd name="connsiteY6" fmla="*/ 1728192 h 4608512"/>
              <a:gd name="connsiteX7" fmla="*/ 0 w 8079896"/>
              <a:gd name="connsiteY7" fmla="*/ 1440154 h 4608512"/>
              <a:gd name="connsiteX8" fmla="*/ 0 w 8079896"/>
              <a:gd name="connsiteY8" fmla="*/ 288038 h 4608512"/>
              <a:gd name="connsiteX9" fmla="*/ 288038 w 8079896"/>
              <a:gd name="connsiteY9" fmla="*/ 0 h 4608512"/>
              <a:gd name="connsiteX10" fmla="*/ 1512168 w 8079896"/>
              <a:gd name="connsiteY10" fmla="*/ 0 h 4608512"/>
              <a:gd name="connsiteX0" fmla="*/ 7992888 w 7992888"/>
              <a:gd name="connsiteY0" fmla="*/ 4608512 h 4608512"/>
              <a:gd name="connsiteX1" fmla="*/ 7992888 w 7992888"/>
              <a:gd name="connsiteY1" fmla="*/ 4320480 h 4608512"/>
              <a:gd name="connsiteX2" fmla="*/ 7704856 w 7992888"/>
              <a:gd name="connsiteY2" fmla="*/ 4320480 h 4608512"/>
              <a:gd name="connsiteX3" fmla="*/ 7704856 w 7992888"/>
              <a:gd name="connsiteY3" fmla="*/ 2061009 h 4608512"/>
              <a:gd name="connsiteX4" fmla="*/ 7331373 w 7992888"/>
              <a:gd name="connsiteY4" fmla="*/ 1728192 h 4608512"/>
              <a:gd name="connsiteX5" fmla="*/ 288038 w 7992888"/>
              <a:gd name="connsiteY5" fmla="*/ 1728192 h 4608512"/>
              <a:gd name="connsiteX6" fmla="*/ 0 w 7992888"/>
              <a:gd name="connsiteY6" fmla="*/ 1440154 h 4608512"/>
              <a:gd name="connsiteX7" fmla="*/ 0 w 7992888"/>
              <a:gd name="connsiteY7" fmla="*/ 288038 h 4608512"/>
              <a:gd name="connsiteX8" fmla="*/ 288038 w 7992888"/>
              <a:gd name="connsiteY8" fmla="*/ 0 h 4608512"/>
              <a:gd name="connsiteX9" fmla="*/ 1512168 w 7992888"/>
              <a:gd name="connsiteY9" fmla="*/ 0 h 4608512"/>
              <a:gd name="connsiteX0" fmla="*/ 7992888 w 7992888"/>
              <a:gd name="connsiteY0" fmla="*/ 4320480 h 4320480"/>
              <a:gd name="connsiteX1" fmla="*/ 7704856 w 7992888"/>
              <a:gd name="connsiteY1" fmla="*/ 4320480 h 4320480"/>
              <a:gd name="connsiteX2" fmla="*/ 7704856 w 7992888"/>
              <a:gd name="connsiteY2" fmla="*/ 2061009 h 4320480"/>
              <a:gd name="connsiteX3" fmla="*/ 7331373 w 7992888"/>
              <a:gd name="connsiteY3" fmla="*/ 1728192 h 4320480"/>
              <a:gd name="connsiteX4" fmla="*/ 288038 w 7992888"/>
              <a:gd name="connsiteY4" fmla="*/ 1728192 h 4320480"/>
              <a:gd name="connsiteX5" fmla="*/ 0 w 7992888"/>
              <a:gd name="connsiteY5" fmla="*/ 1440154 h 4320480"/>
              <a:gd name="connsiteX6" fmla="*/ 0 w 7992888"/>
              <a:gd name="connsiteY6" fmla="*/ 288038 h 4320480"/>
              <a:gd name="connsiteX7" fmla="*/ 288038 w 7992888"/>
              <a:gd name="connsiteY7" fmla="*/ 0 h 4320480"/>
              <a:gd name="connsiteX8" fmla="*/ 1512168 w 7992888"/>
              <a:gd name="connsiteY8" fmla="*/ 0 h 4320480"/>
              <a:gd name="connsiteX0" fmla="*/ 7704856 w 7704856"/>
              <a:gd name="connsiteY0" fmla="*/ 4320480 h 4320480"/>
              <a:gd name="connsiteX1" fmla="*/ 7704856 w 7704856"/>
              <a:gd name="connsiteY1" fmla="*/ 2061009 h 4320480"/>
              <a:gd name="connsiteX2" fmla="*/ 7331373 w 7704856"/>
              <a:gd name="connsiteY2" fmla="*/ 1728192 h 4320480"/>
              <a:gd name="connsiteX3" fmla="*/ 288038 w 7704856"/>
              <a:gd name="connsiteY3" fmla="*/ 1728192 h 4320480"/>
              <a:gd name="connsiteX4" fmla="*/ 0 w 7704856"/>
              <a:gd name="connsiteY4" fmla="*/ 1440154 h 4320480"/>
              <a:gd name="connsiteX5" fmla="*/ 0 w 7704856"/>
              <a:gd name="connsiteY5" fmla="*/ 288038 h 4320480"/>
              <a:gd name="connsiteX6" fmla="*/ 288038 w 7704856"/>
              <a:gd name="connsiteY6" fmla="*/ 0 h 4320480"/>
              <a:gd name="connsiteX7" fmla="*/ 1512168 w 7704856"/>
              <a:gd name="connsiteY7" fmla="*/ 0 h 432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04856" h="4320480">
                <a:moveTo>
                  <a:pt x="7704856" y="4320480"/>
                </a:moveTo>
                <a:lnTo>
                  <a:pt x="7704856" y="2061009"/>
                </a:lnTo>
                <a:cubicBezTo>
                  <a:pt x="7684263" y="1873428"/>
                  <a:pt x="7524779" y="1728192"/>
                  <a:pt x="7331373" y="1728192"/>
                </a:cubicBezTo>
                <a:lnTo>
                  <a:pt x="288038" y="1728192"/>
                </a:lnTo>
                <a:cubicBezTo>
                  <a:pt x="128959" y="1728192"/>
                  <a:pt x="0" y="1599233"/>
                  <a:pt x="0" y="1440154"/>
                </a:cubicBezTo>
                <a:lnTo>
                  <a:pt x="0" y="288038"/>
                </a:lnTo>
                <a:cubicBezTo>
                  <a:pt x="0" y="128959"/>
                  <a:pt x="128959" y="0"/>
                  <a:pt x="288038" y="0"/>
                </a:cubicBezTo>
                <a:lnTo>
                  <a:pt x="1512168" y="0"/>
                </a:ln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864" y="188640"/>
            <a:ext cx="204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i="1" dirty="0" smtClean="0">
                <a:solidFill>
                  <a:srgbClr val="C00000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토지행정과는 </a:t>
            </a:r>
            <a:r>
              <a:rPr lang="en-US" altLang="ko-KR" sz="3200" b="1" i="1" dirty="0" smtClean="0">
                <a:solidFill>
                  <a:srgbClr val="C00000"/>
                </a:solidFill>
                <a:latin typeface="굵은안상수체" panose="02010504000101010101" pitchFamily="2" charset="-127"/>
                <a:ea typeface="굵은안상수체" panose="02010504000101010101" pitchFamily="2" charset="-127"/>
              </a:rPr>
              <a:t>…</a:t>
            </a:r>
            <a:endParaRPr lang="ko-KR" altLang="en-US" sz="3200" b="1" i="1" dirty="0">
              <a:solidFill>
                <a:srgbClr val="C00000"/>
              </a:solidFill>
              <a:latin typeface="굵은안상수체" panose="02010504000101010101" pitchFamily="2" charset="-127"/>
              <a:ea typeface="굵은안상수체" panose="02010504000101010101" pitchFamily="2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835696" y="70060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856476" y="1834256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611560" y="1371037"/>
            <a:ext cx="2798194" cy="496216"/>
            <a:chOff x="261638" y="1132584"/>
            <a:chExt cx="2798194" cy="496216"/>
          </a:xfrm>
        </p:grpSpPr>
        <p:sp>
          <p:nvSpPr>
            <p:cNvPr id="23" name="직사각형 22"/>
            <p:cNvSpPr/>
            <p:nvPr/>
          </p:nvSpPr>
          <p:spPr>
            <a:xfrm>
              <a:off x="261638" y="1136650"/>
              <a:ext cx="396044" cy="39604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4" name="직선 연결선 23"/>
            <p:cNvCxnSpPr/>
            <p:nvPr/>
          </p:nvCxnSpPr>
          <p:spPr>
            <a:xfrm>
              <a:off x="712417" y="1136650"/>
              <a:ext cx="2347415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>
              <a:off x="261638" y="1628800"/>
              <a:ext cx="2120581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88854" y="1132584"/>
              <a:ext cx="22509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공무원 진출 지원 </a:t>
              </a:r>
              <a:r>
                <a:rPr lang="en-US" altLang="ko-KR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!!</a:t>
              </a:r>
              <a:r>
                <a:rPr lang="ko-KR" altLang="en-US" sz="2000" b="1" spc="-150" dirty="0" smtClean="0">
                  <a:latin typeface="08서울남산체 EB" pitchFamily="18" charset="-127"/>
                  <a:ea typeface="08서울남산체 EB" pitchFamily="18" charset="-127"/>
                </a:rPr>
                <a:t> </a:t>
              </a:r>
              <a:endParaRPr lang="ko-KR" altLang="en-US" sz="2000" b="1" spc="-150" dirty="0">
                <a:latin typeface="08서울남산체 EB" pitchFamily="18" charset="-127"/>
                <a:ea typeface="08서울남산체 EB" pitchFamily="18" charset="-127"/>
              </a:endParaRP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2537580" y="3256834"/>
            <a:ext cx="2534092" cy="1238415"/>
            <a:chOff x="4216540" y="3535564"/>
            <a:chExt cx="2339205" cy="1045564"/>
          </a:xfrm>
        </p:grpSpPr>
        <p:sp>
          <p:nvSpPr>
            <p:cNvPr id="39" name="타원 1"/>
            <p:cNvSpPr/>
            <p:nvPr/>
          </p:nvSpPr>
          <p:spPr>
            <a:xfrm>
              <a:off x="4216540" y="3535564"/>
              <a:ext cx="2339205" cy="1045564"/>
            </a:xfrm>
            <a:custGeom>
              <a:avLst/>
              <a:gdLst/>
              <a:ahLst/>
              <a:cxnLst/>
              <a:rect l="l" t="t" r="r" b="b"/>
              <a:pathLst>
                <a:path w="6624736" h="4233067">
                  <a:moveTo>
                    <a:pt x="3312368" y="0"/>
                  </a:moveTo>
                  <a:cubicBezTo>
                    <a:pt x="5141738" y="0"/>
                    <a:pt x="6624736" y="934933"/>
                    <a:pt x="6624736" y="2088232"/>
                  </a:cubicBezTo>
                  <a:cubicBezTo>
                    <a:pt x="6624736" y="2495724"/>
                    <a:pt x="6439599" y="2875955"/>
                    <a:pt x="6117376" y="3195242"/>
                  </a:cubicBezTo>
                  <a:lnTo>
                    <a:pt x="5944670" y="4233067"/>
                  </a:lnTo>
                  <a:lnTo>
                    <a:pt x="5668179" y="3555392"/>
                  </a:lnTo>
                  <a:cubicBezTo>
                    <a:pt x="5068055" y="3939072"/>
                    <a:pt x="4234186" y="4176464"/>
                    <a:pt x="3312368" y="4176464"/>
                  </a:cubicBezTo>
                  <a:cubicBezTo>
                    <a:pt x="1482998" y="4176464"/>
                    <a:pt x="0" y="3241531"/>
                    <a:pt x="0" y="2088232"/>
                  </a:cubicBezTo>
                  <a:cubicBezTo>
                    <a:pt x="0" y="934933"/>
                    <a:pt x="1482998" y="0"/>
                    <a:pt x="331236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23118" y="3953947"/>
              <a:ext cx="2052671" cy="311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2021</a:t>
              </a:r>
              <a:r>
                <a:rPr lang="ko-KR" altLang="en-US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년 현재까지</a:t>
              </a:r>
              <a:r>
                <a:rPr lang="en-US" altLang="ko-KR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...</a:t>
              </a:r>
              <a:r>
                <a:rPr lang="ko-KR" altLang="en-US" dirty="0" smtClean="0">
                  <a:solidFill>
                    <a:schemeClr val="bg1"/>
                  </a:solidFill>
                  <a:latin typeface="08서울남산체 EB" pitchFamily="18" charset="-127"/>
                  <a:ea typeface="08서울남산체 EB" pitchFamily="18" charset="-127"/>
                </a:rPr>
                <a:t> </a:t>
              </a:r>
              <a:endParaRPr lang="ko-KR" altLang="en-US" dirty="0">
                <a:solidFill>
                  <a:schemeClr val="bg1"/>
                </a:solidFill>
                <a:latin typeface="08서울남산체 EB" pitchFamily="18" charset="-127"/>
                <a:ea typeface="08서울남산체 EB" pitchFamily="18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07052" y="3535564"/>
              <a:ext cx="1058298" cy="389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solidFill>
                    <a:srgbClr val="C00000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188</a:t>
              </a:r>
              <a:r>
                <a:rPr lang="ko-KR" altLang="en-US" sz="2400" dirty="0" smtClean="0">
                  <a:solidFill>
                    <a:srgbClr val="C00000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명</a:t>
              </a:r>
              <a:endParaRPr lang="ko-KR" altLang="en-US" sz="2400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</p:grpSp>
      <p:sp>
        <p:nvSpPr>
          <p:cNvPr id="42" name="모서리가 둥근 직사각형 41"/>
          <p:cNvSpPr/>
          <p:nvPr/>
        </p:nvSpPr>
        <p:spPr>
          <a:xfrm>
            <a:off x="1402941" y="2136387"/>
            <a:ext cx="5064009" cy="1120447"/>
          </a:xfrm>
          <a:prstGeom prst="roundRect">
            <a:avLst>
              <a:gd name="adj" fmla="val 9775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b="1" i="1" spc="-150" dirty="0" smtClean="0">
                <a:solidFill>
                  <a:schemeClr val="bg1"/>
                </a:solidFill>
              </a:rPr>
              <a:t>토지행정 공무원</a:t>
            </a:r>
            <a:r>
              <a:rPr lang="ko-KR" altLang="en-US" b="1" i="1" spc="-150" dirty="0" smtClean="0">
                <a:solidFill>
                  <a:schemeClr val="bg1"/>
                </a:solidFill>
                <a:latin typeface="BC 카드 L" pitchFamily="18" charset="-127"/>
                <a:ea typeface="BC 카드 L" pitchFamily="18" charset="-127"/>
              </a:rPr>
              <a:t>의  꿈이  이루어지는  곳 </a:t>
            </a:r>
            <a:r>
              <a:rPr lang="en-US" altLang="ko-KR" b="1" i="1" spc="-150" dirty="0" smtClean="0">
                <a:solidFill>
                  <a:schemeClr val="bg1"/>
                </a:solidFill>
                <a:latin typeface="BC 카드 L" pitchFamily="18" charset="-127"/>
                <a:ea typeface="BC 카드 L" pitchFamily="18" charset="-127"/>
              </a:rPr>
              <a:t>~</a:t>
            </a:r>
            <a:r>
              <a:rPr lang="ko-KR" altLang="en-US" b="1" i="1" spc="-150" dirty="0" smtClean="0">
                <a:solidFill>
                  <a:schemeClr val="bg1"/>
                </a:solidFill>
                <a:latin typeface="BC 카드 L" pitchFamily="18" charset="-127"/>
                <a:ea typeface="BC 카드 L" pitchFamily="18" charset="-127"/>
              </a:rPr>
              <a:t> </a:t>
            </a:r>
            <a:r>
              <a:rPr lang="ko-KR" altLang="en-US" sz="1600" b="1" spc="-150" dirty="0" smtClean="0">
                <a:solidFill>
                  <a:schemeClr val="bg1"/>
                </a:solidFill>
              </a:rPr>
              <a:t>                </a:t>
            </a:r>
            <a:endParaRPr lang="en-US" altLang="ko-KR" sz="1600" b="1" spc="-150" dirty="0" smtClean="0">
              <a:solidFill>
                <a:schemeClr val="bg1"/>
              </a:solidFill>
            </a:endParaRPr>
          </a:p>
          <a:p>
            <a:r>
              <a:rPr lang="ko-KR" altLang="en-US" sz="1600" spc="-150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ko-KR" altLang="en-US" sz="2000" b="1" spc="-150" dirty="0" smtClean="0">
                <a:solidFill>
                  <a:srgbClr val="00B05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충남도립  토지행정학과</a:t>
            </a:r>
            <a:endParaRPr lang="ko-KR" altLang="en-US" sz="2000" b="1" dirty="0">
              <a:solidFill>
                <a:srgbClr val="00B05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6394" y="4535545"/>
            <a:ext cx="2790556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국토교통부       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</a:t>
            </a:r>
          </a:p>
          <a:p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충남지역       </a:t>
            </a: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150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 </a:t>
            </a:r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대전지역         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13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</a:t>
            </a:r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 밖의 지역    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21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</a:t>
            </a:r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47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84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0" y="750953"/>
            <a:ext cx="2990424" cy="432048"/>
            <a:chOff x="-2600" y="406931"/>
            <a:chExt cx="2990424" cy="432048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323528" y="406931"/>
              <a:ext cx="2664296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prstClr val="black"/>
                  </a:solidFill>
                </a:rPr>
                <a:t>졸업 후 진로</a:t>
              </a:r>
              <a:endParaRPr lang="ko-KR" altLang="en-US" b="1" dirty="0">
                <a:solidFill>
                  <a:prstClr val="black"/>
                </a:solidFill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타원 7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타원 9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755576" y="1689099"/>
            <a:ext cx="2808312" cy="431375"/>
            <a:chOff x="421699" y="1067104"/>
            <a:chExt cx="3493452" cy="345672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421699" y="1067104"/>
              <a:ext cx="3493452" cy="34567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40618" y="1080288"/>
              <a:ext cx="3240360" cy="320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 smtClean="0">
                  <a:solidFill>
                    <a:schemeClr val="bg1"/>
                  </a:solidFill>
                  <a:latin typeface="KoPub바탕체 Medium" pitchFamily="18" charset="-127"/>
                  <a:ea typeface="문체부 제목 돋음체" panose="020B0609000101010101" pitchFamily="49" charset="-127"/>
                </a:rPr>
                <a:t>주요 </a:t>
              </a:r>
              <a:r>
                <a:rPr lang="ko-KR" altLang="en-US" sz="2000" dirty="0" err="1" smtClean="0">
                  <a:solidFill>
                    <a:schemeClr val="bg1"/>
                  </a:solidFill>
                  <a:latin typeface="KoPub바탕체 Medium" pitchFamily="18" charset="-127"/>
                  <a:ea typeface="문체부 제목 돋음체" panose="020B0609000101010101" pitchFamily="49" charset="-127"/>
                </a:rPr>
                <a:t>취업처</a:t>
              </a:r>
              <a:endParaRPr lang="ko-KR" altLang="en-US" sz="2000" dirty="0">
                <a:solidFill>
                  <a:schemeClr val="bg1"/>
                </a:solidFill>
                <a:latin typeface="KoPub바탕체 Medium" pitchFamily="18" charset="-127"/>
                <a:ea typeface="문체부 제목 돋음체" panose="020B0609000101010101" pitchFamily="49" charset="-127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187624" y="2282339"/>
            <a:ext cx="5760640" cy="15696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토지행정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공무원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국토정보공사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(LX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공사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공간정보 구축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관리 산업체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감정평가법인   등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755576" y="4276420"/>
            <a:ext cx="2234848" cy="431375"/>
            <a:chOff x="421699" y="1067104"/>
            <a:chExt cx="3493452" cy="345672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421699" y="1067104"/>
              <a:ext cx="3493452" cy="34567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0617" y="1080288"/>
              <a:ext cx="3240360" cy="320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 smtClean="0">
                  <a:solidFill>
                    <a:schemeClr val="bg1"/>
                  </a:solidFill>
                  <a:latin typeface="KoPub바탕체 Medium" pitchFamily="18" charset="-127"/>
                  <a:ea typeface="문체부 제목 돋음체" panose="020B0609000101010101" pitchFamily="49" charset="-127"/>
                </a:rPr>
                <a:t>취득 자격증 </a:t>
              </a:r>
              <a:endParaRPr lang="ko-KR" altLang="en-US" sz="2000" dirty="0">
                <a:solidFill>
                  <a:schemeClr val="bg1"/>
                </a:solidFill>
                <a:latin typeface="KoPub바탕체 Medium" pitchFamily="18" charset="-127"/>
                <a:ea typeface="문체부 제목 돋음체" panose="020B0609000101010101" pitchFamily="49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87624" y="5182280"/>
            <a:ext cx="5760640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지적산업기사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측량및지형공간정보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산업기사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지도제작기능사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4585" y="32379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611420" y="4724248"/>
            <a:ext cx="5760640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한국산업인력공단 국가자격증</a:t>
            </a:r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31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84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4585" y="32379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3176179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 smtClean="0">
                <a:solidFill>
                  <a:srgbClr val="FFFF00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감사합니다</a:t>
            </a:r>
            <a:r>
              <a:rPr lang="en-US" altLang="ko-KR" sz="4800" dirty="0" smtClean="0">
                <a:solidFill>
                  <a:srgbClr val="FFFF00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.</a:t>
            </a:r>
            <a:endParaRPr lang="ko-KR" altLang="en-US" sz="4800" dirty="0">
              <a:solidFill>
                <a:srgbClr val="FFFF00"/>
              </a:solidFill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00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그룹 37"/>
          <p:cNvGrpSpPr/>
          <p:nvPr/>
        </p:nvGrpSpPr>
        <p:grpSpPr>
          <a:xfrm>
            <a:off x="2066934" y="706502"/>
            <a:ext cx="5112568" cy="1047744"/>
            <a:chOff x="611560" y="274639"/>
            <a:chExt cx="5112568" cy="1047744"/>
          </a:xfrm>
        </p:grpSpPr>
        <p:grpSp>
          <p:nvGrpSpPr>
            <p:cNvPr id="5" name="그룹 4"/>
            <p:cNvGrpSpPr/>
            <p:nvPr/>
          </p:nvGrpSpPr>
          <p:grpSpPr>
            <a:xfrm>
              <a:off x="611560" y="274639"/>
              <a:ext cx="5112568" cy="1047744"/>
              <a:chOff x="421699" y="1067104"/>
              <a:chExt cx="3493452" cy="345672"/>
            </a:xfrm>
          </p:grpSpPr>
          <p:sp>
            <p:nvSpPr>
              <p:cNvPr id="6" name="모서리가 둥근 직사각형 5"/>
              <p:cNvSpPr/>
              <p:nvPr/>
            </p:nvSpPr>
            <p:spPr>
              <a:xfrm>
                <a:off x="421699" y="1067104"/>
                <a:ext cx="3493452" cy="345672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52214" y="1086245"/>
                <a:ext cx="3240360" cy="111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600" dirty="0" smtClean="0">
                    <a:solidFill>
                      <a:schemeClr val="bg1"/>
                    </a:solidFill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토지행정학과</a:t>
                </a:r>
                <a:endParaRPr lang="en-US" altLang="ko-KR" sz="1600" dirty="0" smtClean="0">
                  <a:solidFill>
                    <a:schemeClr val="bg1"/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94817" y="729228"/>
              <a:ext cx="3807098" cy="338555"/>
            </a:xfrm>
            <a:prstGeom prst="rect">
              <a:avLst/>
            </a:prstGeom>
            <a:noFill/>
            <a:ln w="28575">
              <a:solidFill>
                <a:schemeClr val="accent5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r>
                <a:rPr lang="ko-KR" altLang="en-US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년제 </a:t>
              </a:r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/ </a:t>
              </a:r>
              <a:r>
                <a:rPr lang="ko-KR" altLang="en-US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입학정원 </a:t>
              </a:r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40</a:t>
              </a:r>
              <a:r>
                <a:rPr lang="ko-KR" altLang="en-US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명 </a:t>
              </a:r>
              <a:r>
                <a:rPr lang="en-US" altLang="ko-KR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/ </a:t>
              </a:r>
              <a:r>
                <a:rPr lang="ko-KR" altLang="en-US" sz="1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행정전문학사</a:t>
              </a:r>
              <a:endPara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209423" y="2204864"/>
            <a:ext cx="1482257" cy="432048"/>
            <a:chOff x="-2600" y="406931"/>
            <a:chExt cx="4214560" cy="432048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학 과 명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타원 12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209423" y="3095199"/>
            <a:ext cx="1482257" cy="432048"/>
            <a:chOff x="-2600" y="406931"/>
            <a:chExt cx="4214560" cy="432048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계     열</a:t>
              </a:r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타원 18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211342" y="4109472"/>
            <a:ext cx="1482257" cy="432048"/>
            <a:chOff x="-2600" y="406931"/>
            <a:chExt cx="4214560" cy="432048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학     제</a:t>
              </a:r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타원 24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209423" y="5124978"/>
            <a:ext cx="1482257" cy="432048"/>
            <a:chOff x="-2600" y="406931"/>
            <a:chExt cx="4214560" cy="432048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323528" y="406931"/>
              <a:ext cx="3888432" cy="4320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정     원</a:t>
              </a:r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-2600" y="530869"/>
              <a:ext cx="424299" cy="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-2600" y="723750"/>
              <a:ext cx="424299" cy="241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타원 30"/>
            <p:cNvSpPr/>
            <p:nvPr/>
          </p:nvSpPr>
          <p:spPr>
            <a:xfrm>
              <a:off x="421699" y="503869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타원 31"/>
            <p:cNvSpPr/>
            <p:nvPr/>
          </p:nvSpPr>
          <p:spPr>
            <a:xfrm>
              <a:off x="421699" y="696750"/>
              <a:ext cx="54000" cy="5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051720" y="2222874"/>
            <a:ext cx="5760640" cy="33855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토지행정학과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600" dirty="0" smtClean="0">
                <a:solidFill>
                  <a:srgbClr val="291FE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Dept. of Land Information Administration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43607" y="3141945"/>
            <a:ext cx="576064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인문사회계열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47864" y="2577047"/>
            <a:ext cx="475252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지적과</a:t>
            </a:r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(1998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</a:t>
            </a:r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  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토지행정과</a:t>
            </a:r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(2005)  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토지행정학과</a:t>
            </a:r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(2019</a:t>
            </a:r>
            <a:r>
              <a:rPr lang="ko-KR" alt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</a:t>
            </a:r>
            <a:r>
              <a:rPr lang="en-US" altLang="ko-KR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76061" y="4114737"/>
            <a:ext cx="576064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년제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51720" y="5171725"/>
            <a:ext cx="576064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입학정원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40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   편제정원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80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명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5715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1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직사각형 44"/>
          <p:cNvSpPr/>
          <p:nvPr/>
        </p:nvSpPr>
        <p:spPr>
          <a:xfrm>
            <a:off x="971600" y="3068960"/>
            <a:ext cx="7355727" cy="8846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9592" y="1862328"/>
            <a:ext cx="69765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i="1" dirty="0" smtClean="0">
                <a:solidFill>
                  <a:srgbClr val="291FEF"/>
                </a:solidFill>
                <a:latin typeface="KoPub돋움체 Bold" pitchFamily="18" charset="-127"/>
                <a:ea typeface="KoPub돋움체 Bold" pitchFamily="18" charset="-127"/>
              </a:rPr>
              <a:t>국토공간정보를 구축 관리하는 대한민국 최고의 </a:t>
            </a:r>
            <a:r>
              <a:rPr lang="ko-KR" altLang="en-US" sz="2000" b="1" i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토지행정가</a:t>
            </a:r>
            <a:r>
              <a:rPr lang="ko-KR" altLang="en-US" sz="2000" b="1" i="1" dirty="0" smtClean="0">
                <a:solidFill>
                  <a:srgbClr val="291FEF"/>
                </a:solidFill>
                <a:latin typeface="KoPub돋움체 Bold" pitchFamily="18" charset="-127"/>
                <a:ea typeface="KoPub돋움체 Bold" pitchFamily="18" charset="-127"/>
              </a:rPr>
              <a:t> </a:t>
            </a:r>
            <a:endParaRPr lang="en-US" altLang="ko-KR" sz="2000" b="1" i="1" dirty="0" smtClean="0">
              <a:solidFill>
                <a:srgbClr val="291FEF"/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endParaRPr lang="en-US" altLang="ko-KR" sz="2000" b="1" i="1" dirty="0" smtClean="0">
              <a:solidFill>
                <a:srgbClr val="291FEF"/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r>
              <a:rPr lang="ko-KR" altLang="en-US" sz="2000" b="1" i="1" dirty="0" smtClean="0">
                <a:solidFill>
                  <a:srgbClr val="291FEF"/>
                </a:solidFill>
                <a:latin typeface="KoPub돋움체 Bold" pitchFamily="18" charset="-127"/>
                <a:ea typeface="KoPub돋움체 Bold" pitchFamily="18" charset="-127"/>
              </a:rPr>
              <a:t>및 </a:t>
            </a:r>
            <a:r>
              <a:rPr lang="ko-KR" altLang="en-US" sz="2000" b="1" i="1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국토공간정보 산업의 전문인력  </a:t>
            </a:r>
            <a:r>
              <a:rPr lang="ko-KR" altLang="en-US" sz="2000" b="1" i="1" dirty="0" smtClean="0">
                <a:solidFill>
                  <a:srgbClr val="291FEF"/>
                </a:solidFill>
                <a:latin typeface="KoPub돋움체 Bold" pitchFamily="18" charset="-127"/>
                <a:ea typeface="KoPub돋움체 Bold" pitchFamily="18" charset="-127"/>
              </a:rPr>
              <a:t>양성</a:t>
            </a:r>
            <a:endParaRPr lang="ko-KR" altLang="en-US" sz="2000" b="1" i="1" dirty="0">
              <a:solidFill>
                <a:srgbClr val="291FEF"/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693328" y="908722"/>
            <a:ext cx="5448887" cy="635945"/>
            <a:chOff x="1212254" y="3861048"/>
            <a:chExt cx="4962502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4528945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충남도립대학교 토지행정학과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358" y="3466456"/>
            <a:ext cx="3482642" cy="298729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80" y="3711054"/>
            <a:ext cx="4489114" cy="274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5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1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45898" y="1772816"/>
            <a:ext cx="8038829" cy="193899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endParaRPr lang="en-US" altLang="ko-KR" sz="2000" u="sng" dirty="0" smtClean="0"/>
          </a:p>
          <a:p>
            <a:pPr fontAlgn="base"/>
            <a:r>
              <a:rPr lang="en-US" altLang="ko-KR" sz="2000" dirty="0"/>
              <a:t> </a:t>
            </a:r>
            <a:r>
              <a:rPr lang="ko-KR" altLang="en-US" sz="2000" u="sng" dirty="0" smtClean="0"/>
              <a:t>땅에는 </a:t>
            </a:r>
            <a:r>
              <a:rPr lang="ko-KR" altLang="en-US" sz="2000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지적</a:t>
            </a:r>
            <a:r>
              <a:rPr lang="en-US" altLang="ko-KR" sz="2000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地籍</a:t>
            </a:r>
            <a:r>
              <a:rPr lang="en-US" altLang="ko-KR" sz="2000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000" dirty="0"/>
              <a:t>이라는 토지에 대한 등록정보가 있는데</a:t>
            </a:r>
            <a:r>
              <a:rPr lang="en-US" altLang="ko-KR" sz="2000" dirty="0"/>
              <a:t>, </a:t>
            </a:r>
            <a:endParaRPr lang="en-US" altLang="ko-KR" sz="2000" dirty="0" smtClean="0"/>
          </a:p>
          <a:p>
            <a:pPr fontAlgn="base"/>
            <a:r>
              <a:rPr lang="ko-KR" altLang="en-US" sz="2000" dirty="0" smtClean="0"/>
              <a:t> 이를 </a:t>
            </a:r>
            <a:r>
              <a:rPr lang="ko-KR" altLang="en-US" sz="2000" dirty="0"/>
              <a:t>구축하고 관리하며 서비스하기 위한 학문을 다루는 </a:t>
            </a:r>
            <a:r>
              <a:rPr lang="ko-KR" altLang="en-US" sz="2000" dirty="0" smtClean="0"/>
              <a:t>학과</a:t>
            </a:r>
            <a:endParaRPr lang="en-US" altLang="ko-KR" sz="2000" dirty="0" smtClean="0"/>
          </a:p>
          <a:p>
            <a:pPr fontAlgn="base"/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pPr fontAlgn="base"/>
            <a:r>
              <a:rPr lang="ko-KR" altLang="en-US" sz="2000" dirty="0" smtClean="0"/>
              <a:t> 이러한 </a:t>
            </a:r>
            <a:r>
              <a:rPr lang="ko-KR" altLang="en-US" sz="2000" dirty="0"/>
              <a:t>실무를 행하기 위하여 </a:t>
            </a:r>
            <a:r>
              <a:rPr lang="ko-KR" altLang="en-US" sz="2000" dirty="0" smtClean="0">
                <a:solidFill>
                  <a:srgbClr val="291FEF"/>
                </a:solidFill>
              </a:rPr>
              <a:t>토지관련 </a:t>
            </a:r>
            <a:r>
              <a:rPr lang="ko-KR" altLang="en-US" sz="2000" dirty="0">
                <a:solidFill>
                  <a:srgbClr val="291FEF"/>
                </a:solidFill>
              </a:rPr>
              <a:t>행정</a:t>
            </a:r>
            <a:r>
              <a:rPr lang="en-US" altLang="ko-KR" sz="2000" dirty="0">
                <a:solidFill>
                  <a:srgbClr val="291FEF"/>
                </a:solidFill>
              </a:rPr>
              <a:t>, </a:t>
            </a:r>
            <a:r>
              <a:rPr lang="ko-KR" altLang="en-US" sz="2000" dirty="0">
                <a:solidFill>
                  <a:srgbClr val="291FEF"/>
                </a:solidFill>
              </a:rPr>
              <a:t>법</a:t>
            </a:r>
            <a:r>
              <a:rPr lang="en-US" altLang="ko-KR" sz="2000" dirty="0">
                <a:solidFill>
                  <a:srgbClr val="291FEF"/>
                </a:solidFill>
              </a:rPr>
              <a:t>, </a:t>
            </a:r>
            <a:r>
              <a:rPr lang="ko-KR" altLang="en-US" sz="2000" dirty="0">
                <a:solidFill>
                  <a:srgbClr val="291FEF"/>
                </a:solidFill>
              </a:rPr>
              <a:t>기술을 </a:t>
            </a:r>
            <a:r>
              <a:rPr lang="ko-KR" altLang="en-US" sz="2000" dirty="0" smtClean="0">
                <a:solidFill>
                  <a:srgbClr val="291FEF"/>
                </a:solidFill>
              </a:rPr>
              <a:t>공부</a:t>
            </a:r>
            <a:endParaRPr lang="en-US" altLang="ko-KR" sz="2000" dirty="0" smtClean="0">
              <a:solidFill>
                <a:srgbClr val="291FEF"/>
              </a:solidFill>
            </a:endParaRPr>
          </a:p>
          <a:p>
            <a:pPr fontAlgn="base"/>
            <a:r>
              <a:rPr lang="en-US" altLang="ko-KR" sz="2000" dirty="0" smtClean="0"/>
              <a:t> </a:t>
            </a:r>
          </a:p>
        </p:txBody>
      </p:sp>
      <p:grpSp>
        <p:nvGrpSpPr>
          <p:cNvPr id="47" name="그룹 46"/>
          <p:cNvGrpSpPr/>
          <p:nvPr/>
        </p:nvGrpSpPr>
        <p:grpSpPr>
          <a:xfrm>
            <a:off x="693328" y="908722"/>
            <a:ext cx="5448887" cy="635945"/>
            <a:chOff x="1212254" y="3861048"/>
            <a:chExt cx="4962502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4528945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충남도립대학교 토지행정학과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45898" y="3933056"/>
            <a:ext cx="8038829" cy="193899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endParaRPr lang="en-US" altLang="ko-KR" sz="2000" dirty="0" smtClean="0"/>
          </a:p>
          <a:p>
            <a:pPr fontAlgn="base"/>
            <a:r>
              <a:rPr lang="en-US" altLang="ko-KR" sz="2000" dirty="0" smtClean="0"/>
              <a:t> </a:t>
            </a:r>
            <a:r>
              <a:rPr lang="en-US" altLang="ko-KR" sz="2000" u="sng" dirty="0" smtClean="0"/>
              <a:t>※ </a:t>
            </a:r>
            <a:r>
              <a:rPr lang="ko-KR" altLang="en-US" sz="2000" u="sng" dirty="0" smtClean="0"/>
              <a:t>사람에는 </a:t>
            </a:r>
            <a:r>
              <a:rPr lang="ko-KR" altLang="en-US" sz="2000" u="sng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호적</a:t>
            </a:r>
            <a:r>
              <a:rPr lang="en-US" altLang="ko-KR" sz="2000" u="sng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戶籍</a:t>
            </a:r>
            <a:r>
              <a:rPr lang="en-US" altLang="ko-KR" sz="2000" u="sng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000" dirty="0" smtClean="0"/>
              <a:t>이 있음</a:t>
            </a:r>
            <a:r>
              <a:rPr lang="en-US" altLang="ko-KR" sz="2000" dirty="0" smtClean="0"/>
              <a:t>.</a:t>
            </a:r>
          </a:p>
          <a:p>
            <a:pPr fontAlgn="base"/>
            <a:endParaRPr lang="en-US" altLang="ko-KR" sz="2000" dirty="0"/>
          </a:p>
          <a:p>
            <a:pPr fontAlgn="base"/>
            <a:r>
              <a:rPr lang="ko-KR" altLang="en-US" sz="2000" dirty="0" smtClean="0"/>
              <a:t> 호적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 </a:t>
            </a:r>
            <a:r>
              <a:rPr lang="ko-KR" altLang="en-US" sz="2000" dirty="0"/>
              <a:t>호주를 중심으로 하여 호주와 가족과의 관계</a:t>
            </a:r>
            <a:r>
              <a:rPr lang="en-US" altLang="ko-KR" sz="2000" dirty="0"/>
              <a:t>, </a:t>
            </a:r>
            <a:r>
              <a:rPr lang="ko-KR" altLang="en-US" sz="2000" dirty="0"/>
              <a:t>본적지</a:t>
            </a:r>
            <a:r>
              <a:rPr lang="en-US" altLang="ko-KR" sz="2000" dirty="0"/>
              <a:t>, </a:t>
            </a:r>
            <a:endParaRPr lang="en-US" altLang="ko-KR" sz="2000" dirty="0" smtClean="0"/>
          </a:p>
          <a:p>
            <a:pPr fontAlgn="base"/>
            <a:r>
              <a:rPr lang="en-US" altLang="ko-KR" sz="2000" dirty="0"/>
              <a:t> </a:t>
            </a:r>
            <a:r>
              <a:rPr lang="en-US" altLang="ko-KR" sz="2000" dirty="0" smtClean="0"/>
              <a:t>         </a:t>
            </a:r>
            <a:r>
              <a:rPr lang="ko-KR" altLang="en-US" sz="2000" dirty="0" smtClean="0"/>
              <a:t>성명</a:t>
            </a:r>
            <a:r>
              <a:rPr lang="en-US" altLang="ko-KR" sz="2000" dirty="0"/>
              <a:t>, </a:t>
            </a:r>
            <a:r>
              <a:rPr lang="ko-KR" altLang="en-US" sz="2000" dirty="0"/>
              <a:t>생년월일 등 신분에 </a:t>
            </a:r>
            <a:r>
              <a:rPr lang="ko-KR" altLang="en-US" sz="2000" dirty="0" smtClean="0"/>
              <a:t>관한 공적인 기록사항</a:t>
            </a:r>
            <a:endParaRPr lang="en-US" altLang="ko-KR" sz="2000" dirty="0" smtClean="0"/>
          </a:p>
          <a:p>
            <a:pPr fontAlgn="base"/>
            <a:endParaRPr lang="ko-KR" altLang="en-US" sz="20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28566" tIns="-38088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호주를 중심으로 하여 호주와 가족과의 관계, 본적지, 성명, 생년월일 등 신분에 관한 사항을 기록한 공적인 장부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28566" tIns="-38088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호주를 중심으로 하여 호주와 가족과의 관계, 본적지, 성명, 생년월일 등 신분에 관한 사항을 기록한 공적인 장부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95536" y="188640"/>
            <a:ext cx="7500731" cy="635945"/>
            <a:chOff x="1212254" y="3861048"/>
            <a:chExt cx="6831191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687518" y="1208497"/>
            <a:ext cx="4896544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토지등록 및 관리 등의 행정업무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66510"/>
            <a:ext cx="57531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7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95536" y="188640"/>
            <a:ext cx="7500731" cy="635945"/>
            <a:chOff x="1212254" y="3861048"/>
            <a:chExt cx="6831191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687518" y="970750"/>
            <a:ext cx="4896544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토지등록 및 관리 등의 행정업무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7" y="1691016"/>
            <a:ext cx="8045912" cy="516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258063" y="-16189"/>
            <a:ext cx="7456728" cy="593290"/>
            <a:chOff x="1212254" y="3861048"/>
            <a:chExt cx="6791116" cy="598524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05736" y="3931736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395536" y="663826"/>
            <a:ext cx="2785265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토지감정평가업무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95536" y="3325451"/>
            <a:ext cx="3452434" cy="100811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LX 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국토정보공사에서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토지경계측량 관련업무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2870811" cy="182273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451" y="647284"/>
            <a:ext cx="4024696" cy="258822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434617"/>
            <a:ext cx="3334405" cy="222293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50292"/>
            <a:ext cx="3923928" cy="260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0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95536" y="404664"/>
            <a:ext cx="7500731" cy="635945"/>
            <a:chOff x="1212254" y="3861048"/>
            <a:chExt cx="6831191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323528" y="1407649"/>
            <a:ext cx="5112568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공간정보를 이용한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K-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뉴딜 사업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03040" y="2163581"/>
            <a:ext cx="4040968" cy="833371"/>
            <a:chOff x="4216540" y="3535564"/>
            <a:chExt cx="2522664" cy="1045564"/>
          </a:xfrm>
        </p:grpSpPr>
        <p:sp>
          <p:nvSpPr>
            <p:cNvPr id="8" name="타원 1"/>
            <p:cNvSpPr/>
            <p:nvPr/>
          </p:nvSpPr>
          <p:spPr>
            <a:xfrm>
              <a:off x="4216540" y="3535564"/>
              <a:ext cx="2339205" cy="1045564"/>
            </a:xfrm>
            <a:custGeom>
              <a:avLst/>
              <a:gdLst/>
              <a:ahLst/>
              <a:cxnLst/>
              <a:rect l="l" t="t" r="r" b="b"/>
              <a:pathLst>
                <a:path w="6624736" h="4233067">
                  <a:moveTo>
                    <a:pt x="3312368" y="0"/>
                  </a:moveTo>
                  <a:cubicBezTo>
                    <a:pt x="5141738" y="0"/>
                    <a:pt x="6624736" y="934933"/>
                    <a:pt x="6624736" y="2088232"/>
                  </a:cubicBezTo>
                  <a:cubicBezTo>
                    <a:pt x="6624736" y="2495724"/>
                    <a:pt x="6439599" y="2875955"/>
                    <a:pt x="6117376" y="3195242"/>
                  </a:cubicBezTo>
                  <a:lnTo>
                    <a:pt x="5944670" y="4233067"/>
                  </a:lnTo>
                  <a:lnTo>
                    <a:pt x="5668179" y="3555392"/>
                  </a:lnTo>
                  <a:cubicBezTo>
                    <a:pt x="5068055" y="3939072"/>
                    <a:pt x="4234186" y="4176464"/>
                    <a:pt x="3312368" y="4176464"/>
                  </a:cubicBezTo>
                  <a:cubicBezTo>
                    <a:pt x="1482998" y="4176464"/>
                    <a:pt x="0" y="3241531"/>
                    <a:pt x="0" y="2088232"/>
                  </a:cubicBezTo>
                  <a:cubicBezTo>
                    <a:pt x="0" y="934933"/>
                    <a:pt x="1482998" y="0"/>
                    <a:pt x="331236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42386" y="3841972"/>
              <a:ext cx="2496818" cy="501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자율주행자동차 정밀지도제작</a:t>
              </a:r>
              <a:endParaRPr lang="ko-KR" altLang="en-US" sz="2000" dirty="0">
                <a:solidFill>
                  <a:schemeClr val="bg1"/>
                </a:solidFill>
                <a:latin typeface="08서울남산체 EB" pitchFamily="18" charset="-127"/>
                <a:ea typeface="08서울남산체 EB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2" y="3487925"/>
            <a:ext cx="8131913" cy="231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1" descr="Untitl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395536" y="404664"/>
            <a:ext cx="7500731" cy="635945"/>
            <a:chOff x="1212254" y="3861048"/>
            <a:chExt cx="6831191" cy="641555"/>
          </a:xfrm>
        </p:grpSpPr>
        <p:sp>
          <p:nvSpPr>
            <p:cNvPr id="48" name="타원 3"/>
            <p:cNvSpPr/>
            <p:nvPr/>
          </p:nvSpPr>
          <p:spPr>
            <a:xfrm>
              <a:off x="1212254" y="3861048"/>
              <a:ext cx="2495650" cy="576064"/>
            </a:xfrm>
            <a:custGeom>
              <a:avLst/>
              <a:gdLst/>
              <a:ahLst/>
              <a:cxnLst/>
              <a:rect l="l" t="t" r="r" b="b"/>
              <a:pathLst>
                <a:path w="6383004" h="3107303">
                  <a:moveTo>
                    <a:pt x="3672408" y="0"/>
                  </a:moveTo>
                  <a:cubicBezTo>
                    <a:pt x="4746377" y="0"/>
                    <a:pt x="5712671" y="216945"/>
                    <a:pt x="6383004" y="565105"/>
                  </a:cubicBezTo>
                  <a:cubicBezTo>
                    <a:pt x="5769343" y="345124"/>
                    <a:pt x="5004941" y="216024"/>
                    <a:pt x="4176464" y="216024"/>
                  </a:cubicBezTo>
                  <a:cubicBezTo>
                    <a:pt x="2148249" y="216024"/>
                    <a:pt x="504056" y="989762"/>
                    <a:pt x="504056" y="1944216"/>
                  </a:cubicBezTo>
                  <a:cubicBezTo>
                    <a:pt x="504056" y="2393273"/>
                    <a:pt x="868010" y="2802328"/>
                    <a:pt x="1465868" y="3107303"/>
                  </a:cubicBezTo>
                  <a:cubicBezTo>
                    <a:pt x="575304" y="2794124"/>
                    <a:pt x="0" y="2292775"/>
                    <a:pt x="0" y="1728192"/>
                  </a:cubicBezTo>
                  <a:cubicBezTo>
                    <a:pt x="0" y="773738"/>
                    <a:pt x="1644193" y="0"/>
                    <a:pt x="367240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45811" y="3974767"/>
              <a:ext cx="6397634" cy="527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토지행정학을 전공하면 어떤 일을 할까요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?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10" name="모서리가 둥근 직사각형 9"/>
          <p:cNvSpPr/>
          <p:nvPr/>
        </p:nvSpPr>
        <p:spPr>
          <a:xfrm>
            <a:off x="384311" y="1148207"/>
            <a:ext cx="5112568" cy="50918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공간정보를 이용한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K-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뉴딜 사업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09867" y="1829906"/>
            <a:ext cx="1952740" cy="833371"/>
            <a:chOff x="4216540" y="3535564"/>
            <a:chExt cx="2339205" cy="1045564"/>
          </a:xfrm>
        </p:grpSpPr>
        <p:sp>
          <p:nvSpPr>
            <p:cNvPr id="8" name="타원 1"/>
            <p:cNvSpPr/>
            <p:nvPr/>
          </p:nvSpPr>
          <p:spPr>
            <a:xfrm>
              <a:off x="4216540" y="3535564"/>
              <a:ext cx="2339205" cy="1045564"/>
            </a:xfrm>
            <a:custGeom>
              <a:avLst/>
              <a:gdLst/>
              <a:ahLst/>
              <a:cxnLst/>
              <a:rect l="l" t="t" r="r" b="b"/>
              <a:pathLst>
                <a:path w="6624736" h="4233067">
                  <a:moveTo>
                    <a:pt x="3312368" y="0"/>
                  </a:moveTo>
                  <a:cubicBezTo>
                    <a:pt x="5141738" y="0"/>
                    <a:pt x="6624736" y="934933"/>
                    <a:pt x="6624736" y="2088232"/>
                  </a:cubicBezTo>
                  <a:cubicBezTo>
                    <a:pt x="6624736" y="2495724"/>
                    <a:pt x="6439599" y="2875955"/>
                    <a:pt x="6117376" y="3195242"/>
                  </a:cubicBezTo>
                  <a:lnTo>
                    <a:pt x="5944670" y="4233067"/>
                  </a:lnTo>
                  <a:lnTo>
                    <a:pt x="5668179" y="3555392"/>
                  </a:lnTo>
                  <a:cubicBezTo>
                    <a:pt x="5068055" y="3939072"/>
                    <a:pt x="4234186" y="4176464"/>
                    <a:pt x="3312368" y="4176464"/>
                  </a:cubicBezTo>
                  <a:cubicBezTo>
                    <a:pt x="1482998" y="4176464"/>
                    <a:pt x="0" y="3241531"/>
                    <a:pt x="0" y="2088232"/>
                  </a:cubicBezTo>
                  <a:cubicBezTo>
                    <a:pt x="0" y="934933"/>
                    <a:pt x="1482998" y="0"/>
                    <a:pt x="331236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42386" y="3841972"/>
              <a:ext cx="858093" cy="501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en-US" altLang="ko-KR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디지털트윈</a:t>
              </a:r>
              <a:endParaRPr lang="ko-KR" altLang="en-US" sz="2000" dirty="0">
                <a:solidFill>
                  <a:schemeClr val="bg1"/>
                </a:solidFill>
                <a:latin typeface="08서울남산체 EB" pitchFamily="18" charset="-127"/>
                <a:ea typeface="08서울남산체 EB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39275"/>
            <a:ext cx="7045608" cy="3943335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2699792" y="2022034"/>
            <a:ext cx="5832648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accent6">
                    <a:lumMod val="75000"/>
                  </a:schemeClr>
                </a:solidFill>
              </a:rPr>
              <a:t>가상공간에 실제 도시와 동일한 디지털 세계를 구축하여 도시운영에 필요한 각종 시뮬레이션 분석을 하는 기술</a:t>
            </a:r>
          </a:p>
        </p:txBody>
      </p:sp>
    </p:spTree>
    <p:extLst>
      <p:ext uri="{BB962C8B-B14F-4D97-AF65-F5344CB8AC3E}">
        <p14:creationId xmlns:p14="http://schemas.microsoft.com/office/powerpoint/2010/main" val="371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  <p:tag name="TABLEINFO" val="RW:R001;LK=False|RW:R001;ST=1|RW:R001;RH=1|CL:C001;LK=False|CL:C001;ST=1|CL:C001;CW=1"/>
  <p:tag name="TABLEVERSION" val="3.00"/>
  <p:tag name="NUMBEROFCOLUMNS" val=" 1"/>
  <p:tag name="NUMBEROFROWS" val=" 1"/>
  <p:tag name="AUTHOR" val="KMA"/>
  <p:tag name="PRIORNAME" val="KMA1D1FEAF"/>
  <p:tag name="LEFT" val="41"/>
  <p:tag name="BACKUPNAME" val="KMA1D1FEAF:R001:C001"/>
</p:tagLst>
</file>

<file path=ppt/theme/theme1.xml><?xml version="1.0" encoding="utf-8"?>
<a:theme xmlns:a="http://schemas.openxmlformats.org/drawingml/2006/main" name="1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</TotalTime>
  <Words>616</Words>
  <Application>Microsoft Office PowerPoint</Application>
  <PresentationFormat>화면 슬라이드 쇼(4:3)</PresentationFormat>
  <Paragraphs>210</Paragraphs>
  <Slides>18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20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40" baseType="lpstr">
      <vt:lpstr>08서울남산체 EB</vt:lpstr>
      <vt:lpstr>BC 카드 B</vt:lpstr>
      <vt:lpstr>BC 카드 L</vt:lpstr>
      <vt:lpstr>HY견고딕</vt:lpstr>
      <vt:lpstr>HY목각파임B</vt:lpstr>
      <vt:lpstr>HY엽서M</vt:lpstr>
      <vt:lpstr>HY헤드라인M</vt:lpstr>
      <vt:lpstr>KoPub돋움체 Bold</vt:lpstr>
      <vt:lpstr>KoPub바탕체 Medium</vt:lpstr>
      <vt:lpstr>굴림</vt:lpstr>
      <vt:lpstr>굵은안상수체</vt:lpstr>
      <vt:lpstr>맑은 고딕</vt:lpstr>
      <vt:lpstr>문체부 제목 돋음체</vt:lpstr>
      <vt:lpstr>문체부 훈민정음체</vt:lpstr>
      <vt:lpstr>함초롬돋움</vt:lpstr>
      <vt:lpstr>함초롬바탕</vt:lpstr>
      <vt:lpstr>휴먼엑스포</vt:lpstr>
      <vt:lpstr>Arial</vt:lpstr>
      <vt:lpstr>Marlett</vt:lpstr>
      <vt:lpstr>Verdana</vt:lpstr>
      <vt:lpstr>13_Office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KHJ</dc:creator>
  <cp:lastModifiedBy>이유정</cp:lastModifiedBy>
  <cp:revision>117</cp:revision>
  <cp:lastPrinted>2019-09-03T07:28:09Z</cp:lastPrinted>
  <dcterms:created xsi:type="dcterms:W3CDTF">2018-03-20T02:23:16Z</dcterms:created>
  <dcterms:modified xsi:type="dcterms:W3CDTF">2021-09-13T06:35:10Z</dcterms:modified>
</cp:coreProperties>
</file>