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1" r:id="rId1"/>
    <p:sldMasterId id="2147483713" r:id="rId2"/>
    <p:sldMasterId id="2147483721" r:id="rId3"/>
    <p:sldMasterId id="2147483723" r:id="rId4"/>
    <p:sldMasterId id="2147483745" r:id="rId5"/>
    <p:sldMasterId id="2147483747" r:id="rId6"/>
    <p:sldMasterId id="2147483749" r:id="rId7"/>
    <p:sldMasterId id="2147483756" r:id="rId8"/>
    <p:sldMasterId id="2147483758" r:id="rId9"/>
    <p:sldMasterId id="2147483775" r:id="rId10"/>
  </p:sldMasterIdLst>
  <p:notesMasterIdLst>
    <p:notesMasterId r:id="rId36"/>
  </p:notesMasterIdLst>
  <p:handoutMasterIdLst>
    <p:handoutMasterId r:id="rId37"/>
  </p:handoutMasterIdLst>
  <p:sldIdLst>
    <p:sldId id="505" r:id="rId11"/>
    <p:sldId id="426" r:id="rId12"/>
    <p:sldId id="431" r:id="rId13"/>
    <p:sldId id="432" r:id="rId14"/>
    <p:sldId id="433" r:id="rId15"/>
    <p:sldId id="503" r:id="rId16"/>
    <p:sldId id="504" r:id="rId17"/>
    <p:sldId id="444" r:id="rId18"/>
    <p:sldId id="446" r:id="rId19"/>
    <p:sldId id="448" r:id="rId20"/>
    <p:sldId id="450" r:id="rId21"/>
    <p:sldId id="454" r:id="rId22"/>
    <p:sldId id="458" r:id="rId23"/>
    <p:sldId id="506" r:id="rId24"/>
    <p:sldId id="466" r:id="rId25"/>
    <p:sldId id="472" r:id="rId26"/>
    <p:sldId id="473" r:id="rId27"/>
    <p:sldId id="479" r:id="rId28"/>
    <p:sldId id="480" r:id="rId29"/>
    <p:sldId id="486" r:id="rId30"/>
    <p:sldId id="487" r:id="rId31"/>
    <p:sldId id="493" r:id="rId32"/>
    <p:sldId id="494" r:id="rId33"/>
    <p:sldId id="500" r:id="rId34"/>
    <p:sldId id="501" r:id="rId35"/>
  </p:sldIdLst>
  <p:sldSz cx="9144000" cy="6858000" type="screen4x3"/>
  <p:notesSz cx="6735763" cy="9866313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HY헤드라인M" panose="02030600000101010101" pitchFamily="18" charset="-127"/>
      <p:regular r:id="rId42"/>
    </p:embeddedFont>
    <p:embeddedFont>
      <p:font typeface="HY울릉도M" panose="02030600000101010101" pitchFamily="18" charset="-127"/>
      <p:regular r:id="rId43"/>
    </p:embeddedFont>
    <p:embeddedFont>
      <p:font typeface="-윤고딕340" panose="020B0600000101010101" charset="-127"/>
      <p:regular r:id="rId44"/>
    </p:embeddedFont>
    <p:embeddedFont>
      <p:font typeface="맑은 고딕" panose="020B0503020000020004" pitchFamily="50" charset="-127"/>
      <p:regular r:id="rId45"/>
      <p:bold r:id="rId46"/>
    </p:embeddedFont>
    <p:embeddedFont>
      <p:font typeface="HY견고딕" panose="02030600000101010101" pitchFamily="18" charset="-127"/>
      <p:regular r:id="rId47"/>
    </p:embeddedFont>
    <p:embeddedFont>
      <p:font typeface="Calibri Light" panose="020F0302020204030204" pitchFamily="34" charset="0"/>
      <p:regular r:id="rId48"/>
      <p:italic r:id="rId4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1446" userDrawn="1">
          <p15:clr>
            <a:srgbClr val="A4A3A4"/>
          </p15:clr>
        </p15:guide>
        <p15:guide id="3" pos="5602" userDrawn="1">
          <p15:clr>
            <a:srgbClr val="A4A3A4"/>
          </p15:clr>
        </p15:guide>
        <p15:guide id="7" pos="5384" userDrawn="1">
          <p15:clr>
            <a:srgbClr val="A4A3A4"/>
          </p15:clr>
        </p15:guide>
        <p15:guide id="8" orient="horz" pos="696" userDrawn="1">
          <p15:clr>
            <a:srgbClr val="A4A3A4"/>
          </p15:clr>
        </p15:guide>
        <p15:guide id="10" orient="horz" pos="867" userDrawn="1">
          <p15:clr>
            <a:srgbClr val="A4A3A4"/>
          </p15:clr>
        </p15:guide>
        <p15:guide id="13" pos="2381" userDrawn="1">
          <p15:clr>
            <a:srgbClr val="A4A3A4"/>
          </p15:clr>
        </p15:guide>
        <p15:guide id="14" orient="horz" pos="4065" userDrawn="1">
          <p15:clr>
            <a:srgbClr val="A4A3A4"/>
          </p15:clr>
        </p15:guide>
        <p15:guide id="15" pos="5464" userDrawn="1">
          <p15:clr>
            <a:srgbClr val="A4A3A4"/>
          </p15:clr>
        </p15:guide>
        <p15:guide id="16" pos="326" userDrawn="1">
          <p15:clr>
            <a:srgbClr val="A4A3A4"/>
          </p15:clr>
        </p15:guide>
        <p15:guide id="17" pos="3309" userDrawn="1">
          <p15:clr>
            <a:srgbClr val="A4A3A4"/>
          </p15:clr>
        </p15:guide>
        <p15:guide id="18" pos="4282" userDrawn="1">
          <p15:clr>
            <a:srgbClr val="A4A3A4"/>
          </p15:clr>
        </p15:guide>
        <p15:guide id="19" pos="5261" userDrawn="1">
          <p15:clr>
            <a:srgbClr val="A4A3A4"/>
          </p15:clr>
        </p15:guide>
        <p15:guide id="20" pos="4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5E5A"/>
    <a:srgbClr val="0579CD"/>
    <a:srgbClr val="DF4F2C"/>
    <a:srgbClr val="87BCE0"/>
    <a:srgbClr val="3790CC"/>
    <a:srgbClr val="005094"/>
    <a:srgbClr val="068ABB"/>
    <a:srgbClr val="0044CC"/>
    <a:srgbClr val="055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4" autoAdjust="0"/>
    <p:restoredTop sz="94340" autoAdjust="0"/>
  </p:normalViewPr>
  <p:slideViewPr>
    <p:cSldViewPr>
      <p:cViewPr varScale="1">
        <p:scale>
          <a:sx n="103" d="100"/>
          <a:sy n="103" d="100"/>
        </p:scale>
        <p:origin x="-1014" y="-90"/>
      </p:cViewPr>
      <p:guideLst>
        <p:guide orient="horz" pos="696"/>
        <p:guide orient="horz" pos="867"/>
        <p:guide orient="horz" pos="4065"/>
        <p:guide pos="1446"/>
        <p:guide pos="5602"/>
        <p:guide pos="5384"/>
        <p:guide pos="2381"/>
        <p:guide pos="5464"/>
        <p:guide pos="326"/>
        <p:guide pos="3309"/>
        <p:guide pos="4282"/>
        <p:guide pos="5261"/>
        <p:guide pos="4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2.fntdata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ko-KR" altLang="en-US" dirty="0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9B5EBA58-FADA-46A9-9E57-739596BB7D4E}" type="datetimeFigureOut">
              <a:rPr lang="ko-KR" altLang="en-US" smtClean="0">
                <a:latin typeface="-윤고딕340" panose="02030504000101010101" pitchFamily="18" charset="-127"/>
                <a:ea typeface="-윤고딕340" panose="02030504000101010101" pitchFamily="18" charset="-127"/>
              </a:rPr>
              <a:pPr/>
              <a:t>2018-07-12</a:t>
            </a:fld>
            <a:endParaRPr lang="ko-KR" altLang="en-US" dirty="0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0CAA5BCD-E9BF-4CF3-B50A-7F666051268C}" type="slidenum">
              <a:rPr lang="ko-KR" altLang="en-US" smtClean="0">
                <a:latin typeface="-윤고딕340" panose="02030504000101010101" pitchFamily="18" charset="-127"/>
                <a:ea typeface="-윤고딕340" panose="02030504000101010101" pitchFamily="18" charset="-127"/>
              </a:rPr>
              <a:pPr/>
              <a:t>‹#›</a:t>
            </a:fld>
            <a:endParaRPr lang="ko-KR" altLang="en-US" dirty="0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280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0647" tIns="45323" rIns="90647" bIns="45323" rtlCol="0"/>
          <a:lstStyle>
            <a:lvl1pPr algn="l">
              <a:defRPr sz="1200">
                <a:latin typeface="-윤고딕340" panose="02030504000101010101" pitchFamily="18" charset="-127"/>
                <a:ea typeface="-윤고딕340" panose="02030504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5" y="2"/>
            <a:ext cx="2918831" cy="495029"/>
          </a:xfrm>
          <a:prstGeom prst="rect">
            <a:avLst/>
          </a:prstGeom>
        </p:spPr>
        <p:txBody>
          <a:bodyPr vert="horz" lIns="90647" tIns="45323" rIns="90647" bIns="45323" rtlCol="0"/>
          <a:lstStyle>
            <a:lvl1pPr algn="r">
              <a:defRPr sz="1200">
                <a:latin typeface="-윤고딕340" panose="02030504000101010101" pitchFamily="18" charset="-127"/>
                <a:ea typeface="-윤고딕340" panose="02030504000101010101" pitchFamily="18" charset="-127"/>
              </a:defRPr>
            </a:lvl1pPr>
          </a:lstStyle>
          <a:p>
            <a:fld id="{D0F8D799-1199-4731-99B1-FD1A5D04DEDB}" type="datetimeFigureOut">
              <a:rPr lang="ko-KR" altLang="en-US" smtClean="0"/>
              <a:pPr/>
              <a:t>2018-07-12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7" tIns="45323" rIns="90647" bIns="45323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0"/>
          </a:xfrm>
          <a:prstGeom prst="rect">
            <a:avLst/>
          </a:prstGeom>
        </p:spPr>
        <p:txBody>
          <a:bodyPr vert="horz" lIns="90647" tIns="45323" rIns="90647" bIns="45323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0647" tIns="45323" rIns="90647" bIns="45323" rtlCol="0" anchor="b"/>
          <a:lstStyle>
            <a:lvl1pPr algn="l">
              <a:defRPr sz="1200">
                <a:latin typeface="-윤고딕340" panose="02030504000101010101" pitchFamily="18" charset="-127"/>
                <a:ea typeface="-윤고딕340" panose="02030504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1" cy="495028"/>
          </a:xfrm>
          <a:prstGeom prst="rect">
            <a:avLst/>
          </a:prstGeom>
        </p:spPr>
        <p:txBody>
          <a:bodyPr vert="horz" lIns="90647" tIns="45323" rIns="90647" bIns="45323" rtlCol="0" anchor="b"/>
          <a:lstStyle>
            <a:lvl1pPr algn="r">
              <a:defRPr sz="1200">
                <a:latin typeface="-윤고딕340" panose="02030504000101010101" pitchFamily="18" charset="-127"/>
                <a:ea typeface="-윤고딕340" panose="02030504000101010101" pitchFamily="18" charset="-127"/>
              </a:defRPr>
            </a:lvl1pPr>
          </a:lstStyle>
          <a:p>
            <a:fld id="{3796CACF-C05F-4313-B43A-18328FA8578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48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-윤고딕340" panose="02030504000101010101" pitchFamily="18" charset="-127"/>
        <a:ea typeface="-윤고딕340" panose="0203050400010101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-윤고딕340" panose="02030504000101010101" pitchFamily="18" charset="-127"/>
        <a:ea typeface="-윤고딕340" panose="0203050400010101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-윤고딕340" panose="02030504000101010101" pitchFamily="18" charset="-127"/>
        <a:ea typeface="-윤고딕340" panose="0203050400010101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-윤고딕340" panose="02030504000101010101" pitchFamily="18" charset="-127"/>
        <a:ea typeface="-윤고딕340" panose="0203050400010101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-윤고딕340" panose="02030504000101010101" pitchFamily="18" charset="-127"/>
        <a:ea typeface="-윤고딕340" panose="0203050400010101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CACF-C05F-4313-B43A-18328FA85786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47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29D47-43D4-436D-A732-3D8BF772E360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54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29D47-43D4-436D-A732-3D8BF772E360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54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59C95-787F-4BEF-A3EB-E2B44A3FDB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59C95-787F-4BEF-A3EB-E2B44A3FDB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3295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59C95-787F-4BEF-A3EB-E2B44A3FDBC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>
              <a:defRPr>
                <a:ea typeface="-윤고딕340" panose="02030504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295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>
              <a:defRPr>
                <a:ea typeface="-윤고딕340" panose="02030504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43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32957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49228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2892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77021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2075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1822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7918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>
              <a:defRPr>
                <a:ea typeface="-윤고딕340" panose="02030504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16974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4516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7" t="84028" r="40833" b="6667"/>
          <a:stretch/>
        </p:blipFill>
        <p:spPr>
          <a:xfrm>
            <a:off x="7758109" y="6482190"/>
            <a:ext cx="898748" cy="334535"/>
          </a:xfrm>
          <a:prstGeom prst="rect">
            <a:avLst/>
          </a:prstGeom>
        </p:spPr>
      </p:pic>
      <p:sp>
        <p:nvSpPr>
          <p:cNvPr id="8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64" r:id="rId2"/>
    <p:sldLayoutId id="2147483765" r:id="rId3"/>
    <p:sldLayoutId id="2147483769" r:id="rId4"/>
    <p:sldLayoutId id="2147483771" r:id="rId5"/>
    <p:sldLayoutId id="2147483772" r:id="rId6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0" kern="1200" spc="-150" dirty="0">
          <a:solidFill>
            <a:schemeClr val="bg1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2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800" b="0" kern="1200" spc="-150" dirty="0">
          <a:solidFill>
            <a:srgbClr val="084846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63" r:id="rId2"/>
    <p:sldLayoutId id="2147483774" r:id="rId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1" kern="1200" spc="-15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pPr lvl="0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7" t="84028" r="40833" b="6667"/>
          <a:stretch/>
        </p:blipFill>
        <p:spPr>
          <a:xfrm>
            <a:off x="7758109" y="6482190"/>
            <a:ext cx="898748" cy="334535"/>
          </a:xfrm>
          <a:prstGeom prst="rect">
            <a:avLst/>
          </a:prstGeom>
        </p:spPr>
      </p:pic>
      <p:sp>
        <p:nvSpPr>
          <p:cNvPr id="10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0" kern="1200" spc="-150" dirty="0">
          <a:solidFill>
            <a:schemeClr val="bg1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\\Mk-newpc\옥빈 맥 공유\닥터피티_행정안전부\psd\1.png"/>
          <p:cNvPicPr>
            <a:picLocks noChangeAspect="1" noChangeArrowheads="1"/>
          </p:cNvPicPr>
          <p:nvPr userDrawn="1"/>
        </p:nvPicPr>
        <p:blipFill>
          <a:blip r:embed="rId3" cstate="print"/>
          <a:srcRect l="84444" t="4259" r="1528" b="87963"/>
          <a:stretch>
            <a:fillRect/>
          </a:stretch>
        </p:blipFill>
        <p:spPr bwMode="auto">
          <a:xfrm>
            <a:off x="7764560" y="6453634"/>
            <a:ext cx="934940" cy="388788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1" kern="1200" spc="-15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800" b="0" kern="1200" spc="-150" dirty="0">
          <a:solidFill>
            <a:srgbClr val="084846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7" t="84028" r="40833" b="6667"/>
          <a:stretch/>
        </p:blipFill>
        <p:spPr>
          <a:xfrm>
            <a:off x="7758109" y="6482190"/>
            <a:ext cx="898748" cy="33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1" kern="1200" spc="-15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제목 개체 틀 7"/>
          <p:cNvSpPr>
            <a:spLocks noGrp="1"/>
          </p:cNvSpPr>
          <p:nvPr>
            <p:ph type="title"/>
          </p:nvPr>
        </p:nvSpPr>
        <p:spPr>
          <a:xfrm>
            <a:off x="348343" y="317274"/>
            <a:ext cx="8363857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pPr lvl="0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7" t="84028" r="40833" b="6667"/>
          <a:stretch/>
        </p:blipFill>
        <p:spPr>
          <a:xfrm>
            <a:off x="7758109" y="6482190"/>
            <a:ext cx="898748" cy="334535"/>
          </a:xfrm>
          <a:prstGeom prst="rect">
            <a:avLst/>
          </a:prstGeom>
        </p:spPr>
      </p:pic>
      <p:sp>
        <p:nvSpPr>
          <p:cNvPr id="10" name="슬라이드 번호 개체 틀 6"/>
          <p:cNvSpPr>
            <a:spLocks noGrp="1"/>
          </p:cNvSpPr>
          <p:nvPr>
            <p:ph type="sldNum" sz="quarter" idx="4"/>
          </p:nvPr>
        </p:nvSpPr>
        <p:spPr>
          <a:xfrm>
            <a:off x="8713608" y="6560879"/>
            <a:ext cx="182742" cy="1846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-윤고딕340" panose="02030504000101010101" pitchFamily="18" charset="-127"/>
              </a:defRPr>
            </a:lvl1pPr>
          </a:lstStyle>
          <a:p>
            <a:fld id="{65C59C95-787F-4BEF-A3EB-E2B44A3FDBC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0" kern="1200" spc="-150" dirty="0">
          <a:solidFill>
            <a:schemeClr val="bg1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\\Mk-newpc\옥빈 맥 공유\닥터피티_행정안전부\psd\1.png"/>
          <p:cNvPicPr>
            <a:picLocks noChangeAspect="1" noChangeArrowheads="1"/>
          </p:cNvPicPr>
          <p:nvPr userDrawn="1"/>
        </p:nvPicPr>
        <p:blipFill>
          <a:blip r:embed="rId5" cstate="print"/>
          <a:srcRect l="84444" t="4259" r="1528" b="87963"/>
          <a:stretch>
            <a:fillRect/>
          </a:stretch>
        </p:blipFill>
        <p:spPr bwMode="auto">
          <a:xfrm>
            <a:off x="7764560" y="6453634"/>
            <a:ext cx="934940" cy="388788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7" t="84028" r="40833" b="6667"/>
          <a:stretch/>
        </p:blipFill>
        <p:spPr>
          <a:xfrm>
            <a:off x="7758109" y="6482190"/>
            <a:ext cx="898748" cy="33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0" r:id="rId2"/>
    <p:sldLayoutId id="2147483761" r:id="rId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700" b="1" kern="1200" spc="-15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altLang="en-US" sz="2800" b="0" kern="1200" spc="-150" dirty="0">
          <a:solidFill>
            <a:srgbClr val="084846"/>
          </a:solidFill>
          <a:latin typeface="HY견고딕" panose="02030600000101010101" pitchFamily="18" charset="-127"/>
          <a:ea typeface="HY견고딕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450566928" descr="EMB0000401448a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0" y="5517233"/>
            <a:ext cx="1899768" cy="13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김혜빈조교님\Desktop\18048_7753_1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330" y="1722782"/>
            <a:ext cx="6264696" cy="366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77847" y="1199792"/>
            <a:ext cx="6316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500"/>
              </a:spcBef>
            </a:pPr>
            <a:r>
              <a:rPr lang="ko-KR" altLang="en-US" sz="2800" b="1" spc="-150" smtClean="0">
                <a:solidFill>
                  <a:srgbClr val="DF4F2C"/>
                </a:solidFill>
                <a:latin typeface="맑은 고딕" panose="020B0503020000020004" pitchFamily="50" charset="-127"/>
              </a:rPr>
              <a:t>소방안전관리학과 </a:t>
            </a:r>
            <a:r>
              <a:rPr lang="ko-KR" altLang="en-US" sz="2800" b="1" spc="-150" dirty="0" smtClean="0">
                <a:solidFill>
                  <a:srgbClr val="DF4F2C"/>
                </a:solidFill>
                <a:latin typeface="맑은 고딕" panose="020B0503020000020004" pitchFamily="50" charset="-127"/>
              </a:rPr>
              <a:t>발전계획 </a:t>
            </a:r>
            <a:r>
              <a:rPr lang="en-US" altLang="ko-KR" sz="2800" b="1" spc="-150" dirty="0" smtClean="0">
                <a:solidFill>
                  <a:srgbClr val="DF4F2C"/>
                </a:solidFill>
                <a:latin typeface="맑은 고딕" panose="020B0503020000020004" pitchFamily="50" charset="-127"/>
              </a:rPr>
              <a:t>(2018.07.10)</a:t>
            </a:r>
            <a:endParaRPr lang="ko-KR" altLang="en-US" sz="2800" b="1" spc="-150" dirty="0">
              <a:solidFill>
                <a:srgbClr val="DF4F2C"/>
              </a:solidFill>
              <a:latin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5677440"/>
            <a:ext cx="5538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500"/>
              </a:spcBef>
            </a:pPr>
            <a:r>
              <a:rPr lang="ko-KR" altLang="en-US" sz="2400" b="1" spc="-150" dirty="0" smtClean="0">
                <a:solidFill>
                  <a:srgbClr val="005194"/>
                </a:solidFill>
                <a:latin typeface="맑은 고딕" panose="020B0503020000020004" pitchFamily="50" charset="-127"/>
              </a:rPr>
              <a:t>대한민국 대표 화재안전 지킴이 양성 학과</a:t>
            </a:r>
            <a:endParaRPr lang="ko-KR" altLang="en-US" sz="2400" b="1" spc="-150" dirty="0">
              <a:solidFill>
                <a:srgbClr val="005194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23934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3577" y="41884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현장 맞춤형 교육과정 편성 및 운영</a:t>
            </a:r>
            <a:endParaRPr lang="ko-KR" altLang="en-US" sz="2000" dirty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-25855" y="1542119"/>
            <a:ext cx="3389743" cy="724570"/>
            <a:chOff x="18242" y="1237701"/>
            <a:chExt cx="3389743" cy="540162"/>
          </a:xfrm>
        </p:grpSpPr>
        <p:sp>
          <p:nvSpPr>
            <p:cNvPr id="13" name="양쪽 모서리가 둥근 사각형 12"/>
            <p:cNvSpPr/>
            <p:nvPr/>
          </p:nvSpPr>
          <p:spPr>
            <a:xfrm rot="5400000">
              <a:off x="1448159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242" y="1329204"/>
              <a:ext cx="3363888" cy="321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1,800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8" name="양쪽 모서리가 둥근 사각형 7"/>
          <p:cNvSpPr/>
          <p:nvPr/>
        </p:nvSpPr>
        <p:spPr>
          <a:xfrm rot="5400000">
            <a:off x="537820" y="2171100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2780928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95536" y="3573016"/>
            <a:ext cx="8430964" cy="2673787"/>
            <a:chOff x="632920" y="3717032"/>
            <a:chExt cx="8430964" cy="2673787"/>
          </a:xfrm>
        </p:grpSpPr>
        <p:grpSp>
          <p:nvGrpSpPr>
            <p:cNvPr id="11" name="그룹 10"/>
            <p:cNvGrpSpPr/>
            <p:nvPr/>
          </p:nvGrpSpPr>
          <p:grpSpPr>
            <a:xfrm>
              <a:off x="632920" y="3717032"/>
              <a:ext cx="8430964" cy="2673787"/>
              <a:chOff x="-113327" y="2512120"/>
              <a:chExt cx="8933799" cy="2673787"/>
            </a:xfrm>
          </p:grpSpPr>
          <p:grpSp>
            <p:nvGrpSpPr>
              <p:cNvPr id="15" name="그룹 14"/>
              <p:cNvGrpSpPr/>
              <p:nvPr/>
            </p:nvGrpSpPr>
            <p:grpSpPr>
              <a:xfrm>
                <a:off x="-113327" y="2512120"/>
                <a:ext cx="8933799" cy="2673787"/>
                <a:chOff x="210201" y="2401966"/>
                <a:chExt cx="8933799" cy="2673787"/>
              </a:xfrm>
            </p:grpSpPr>
            <p:sp>
              <p:nvSpPr>
                <p:cNvPr id="17" name="모서리가 둥근 직사각형 16"/>
                <p:cNvSpPr/>
                <p:nvPr/>
              </p:nvSpPr>
              <p:spPr>
                <a:xfrm>
                  <a:off x="210201" y="2401966"/>
                  <a:ext cx="8804745" cy="2673787"/>
                </a:xfrm>
                <a:prstGeom prst="roundRect">
                  <a:avLst/>
                </a:prstGeom>
                <a:solidFill>
                  <a:schemeClr val="bg1"/>
                </a:solidFill>
                <a:ln w="76200" cap="rnd" cmpd="dbl">
                  <a:solidFill>
                    <a:schemeClr val="tx1">
                      <a:alpha val="99000"/>
                    </a:schemeClr>
                  </a:solidFill>
                </a:ln>
                <a:effectLst>
                  <a:softEdge rad="3175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39255" y="2564904"/>
                  <a:ext cx="8804745" cy="454292"/>
                </a:xfrm>
                <a:prstGeom prst="rect">
                  <a:avLst/>
                </a:prstGeom>
                <a:noFill/>
                <a:ln cap="rnd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Arial" pitchFamily="34" charset="0"/>
                    <a:buChar char="•"/>
                  </a:pPr>
                  <a:endParaRPr lang="ko-KR" altLang="en-US" dirty="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6" name="직사각형 15"/>
              <p:cNvSpPr/>
              <p:nvPr/>
            </p:nvSpPr>
            <p:spPr>
              <a:xfrm>
                <a:off x="90289" y="2603830"/>
                <a:ext cx="8655619" cy="5687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endParaRPr lang="ko-KR" altLang="en-US" dirty="0"/>
              </a:p>
            </p:txBody>
          </p:sp>
        </p:grpSp>
        <p:sp>
          <p:nvSpPr>
            <p:cNvPr id="6" name="직사각형 5"/>
            <p:cNvSpPr/>
            <p:nvPr/>
          </p:nvSpPr>
          <p:spPr>
            <a:xfrm>
              <a:off x="899075" y="4053446"/>
              <a:ext cx="777686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1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인 </a:t>
              </a: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2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개 전공자격증 </a:t>
              </a:r>
              <a:r>
                <a:rPr lang="ko-KR" altLang="en-US" dirty="0" err="1">
                  <a:latin typeface="HY울릉도M" pitchFamily="18" charset="-127"/>
                  <a:ea typeface="HY울릉도M" pitchFamily="18" charset="-127"/>
                </a:rPr>
                <a:t>취득률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 향상을 위한 교육과정 편성</a:t>
              </a: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·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운영으로 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  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취업률 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제고</a:t>
              </a: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 typeface="Arial" pitchFamily="34" charset="0"/>
                <a:buChar char="•"/>
              </a:pP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경력경쟁 소방공무원 과목 위주 교육과정의 집중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편성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·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운영으로 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  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소방공무원 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합격률 제고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00810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4516" y="403452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취업 성공 지원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39554" y="1811974"/>
            <a:ext cx="8064894" cy="998736"/>
            <a:chOff x="555128" y="1427708"/>
            <a:chExt cx="8005043" cy="1290092"/>
          </a:xfrm>
        </p:grpSpPr>
        <p:sp>
          <p:nvSpPr>
            <p:cNvPr id="12" name="직사각형 27"/>
            <p:cNvSpPr/>
            <p:nvPr/>
          </p:nvSpPr>
          <p:spPr>
            <a:xfrm>
              <a:off x="555128" y="1427708"/>
              <a:ext cx="8005043" cy="1290092"/>
            </a:xfrm>
            <a:custGeom>
              <a:avLst/>
              <a:gdLst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4672 w 8004672"/>
                <a:gd name="connsiteY2" fmla="*/ 1290092 h 1290092"/>
                <a:gd name="connsiteX3" fmla="*/ 0 w 8004672"/>
                <a:gd name="connsiteY3" fmla="*/ 1290092 h 1290092"/>
                <a:gd name="connsiteX4" fmla="*/ 0 w 8004672"/>
                <a:gd name="connsiteY4" fmla="*/ 0 h 1290092"/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3085 w 8004672"/>
                <a:gd name="connsiteY2" fmla="*/ 1005930 h 1290092"/>
                <a:gd name="connsiteX3" fmla="*/ 8004672 w 8004672"/>
                <a:gd name="connsiteY3" fmla="*/ 1290092 h 1290092"/>
                <a:gd name="connsiteX4" fmla="*/ 0 w 8004672"/>
                <a:gd name="connsiteY4" fmla="*/ 1290092 h 1290092"/>
                <a:gd name="connsiteX5" fmla="*/ 0 w 8004672"/>
                <a:gd name="connsiteY5" fmla="*/ 0 h 1290092"/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3085 w 8004672"/>
                <a:gd name="connsiteY2" fmla="*/ 1005930 h 1290092"/>
                <a:gd name="connsiteX3" fmla="*/ 8004672 w 8004672"/>
                <a:gd name="connsiteY3" fmla="*/ 1290092 h 1290092"/>
                <a:gd name="connsiteX4" fmla="*/ 0 w 8004672"/>
                <a:gd name="connsiteY4" fmla="*/ 1290092 h 1290092"/>
                <a:gd name="connsiteX5" fmla="*/ 0 w 8004672"/>
                <a:gd name="connsiteY5" fmla="*/ 0 h 1290092"/>
                <a:gd name="connsiteX0" fmla="*/ 0 w 8025079"/>
                <a:gd name="connsiteY0" fmla="*/ 0 h 1290092"/>
                <a:gd name="connsiteX1" fmla="*/ 8004672 w 8025079"/>
                <a:gd name="connsiteY1" fmla="*/ 0 h 1290092"/>
                <a:gd name="connsiteX2" fmla="*/ 8003085 w 8025079"/>
                <a:gd name="connsiteY2" fmla="*/ 1005930 h 1290092"/>
                <a:gd name="connsiteX3" fmla="*/ 7711778 w 8025079"/>
                <a:gd name="connsiteY3" fmla="*/ 1287711 h 1290092"/>
                <a:gd name="connsiteX4" fmla="*/ 0 w 8025079"/>
                <a:gd name="connsiteY4" fmla="*/ 1290092 h 1290092"/>
                <a:gd name="connsiteX5" fmla="*/ 0 w 8025079"/>
                <a:gd name="connsiteY5" fmla="*/ 0 h 1290092"/>
                <a:gd name="connsiteX0" fmla="*/ 0 w 8025079"/>
                <a:gd name="connsiteY0" fmla="*/ 0 h 1290092"/>
                <a:gd name="connsiteX1" fmla="*/ 8004672 w 8025079"/>
                <a:gd name="connsiteY1" fmla="*/ 0 h 1290092"/>
                <a:gd name="connsiteX2" fmla="*/ 8003085 w 8025079"/>
                <a:gd name="connsiteY2" fmla="*/ 1005930 h 1290092"/>
                <a:gd name="connsiteX3" fmla="*/ 7711778 w 8025079"/>
                <a:gd name="connsiteY3" fmla="*/ 1287711 h 1290092"/>
                <a:gd name="connsiteX4" fmla="*/ 0 w 8025079"/>
                <a:gd name="connsiteY4" fmla="*/ 1290092 h 1290092"/>
                <a:gd name="connsiteX5" fmla="*/ 0 w 8025079"/>
                <a:gd name="connsiteY5" fmla="*/ 0 h 1290092"/>
                <a:gd name="connsiteX0" fmla="*/ 0 w 8005043"/>
                <a:gd name="connsiteY0" fmla="*/ 0 h 1290092"/>
                <a:gd name="connsiteX1" fmla="*/ 8004672 w 8005043"/>
                <a:gd name="connsiteY1" fmla="*/ 0 h 1290092"/>
                <a:gd name="connsiteX2" fmla="*/ 8003085 w 8005043"/>
                <a:gd name="connsiteY2" fmla="*/ 1005930 h 1290092"/>
                <a:gd name="connsiteX3" fmla="*/ 7711778 w 8005043"/>
                <a:gd name="connsiteY3" fmla="*/ 1287711 h 1290092"/>
                <a:gd name="connsiteX4" fmla="*/ 0 w 8005043"/>
                <a:gd name="connsiteY4" fmla="*/ 1290092 h 1290092"/>
                <a:gd name="connsiteX5" fmla="*/ 0 w 8005043"/>
                <a:gd name="connsiteY5" fmla="*/ 0 h 129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5043" h="1290092">
                  <a:moveTo>
                    <a:pt x="0" y="0"/>
                  </a:moveTo>
                  <a:lnTo>
                    <a:pt x="8004672" y="0"/>
                  </a:lnTo>
                  <a:cubicBezTo>
                    <a:pt x="8004143" y="335310"/>
                    <a:pt x="8006657" y="1010386"/>
                    <a:pt x="8003085" y="1005930"/>
                  </a:cubicBezTo>
                  <a:cubicBezTo>
                    <a:pt x="7999513" y="1001474"/>
                    <a:pt x="7716011" y="1288240"/>
                    <a:pt x="7711778" y="1287711"/>
                  </a:cubicBezTo>
                  <a:lnTo>
                    <a:pt x="0" y="12900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rgbClr val="7F7F7F"/>
              </a:solidFill>
            </a:ln>
            <a:effectLst>
              <a:outerShdw blurRad="1905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792" indent="-177792" latinLnBrk="0">
                <a:lnSpc>
                  <a:spcPct val="120000"/>
                </a:lnSpc>
                <a:spcAft>
                  <a:spcPts val="300"/>
                </a:spcAft>
                <a:buSzPct val="60000"/>
              </a:pPr>
              <a:endParaRPr lang="ko-KR" altLang="en-US" sz="1600" b="1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solidFill>
                  <a:srgbClr val="666666"/>
                </a:solidFill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  <p:sp>
          <p:nvSpPr>
            <p:cNvPr id="13" name="직각 삼각형 12"/>
            <p:cNvSpPr/>
            <p:nvPr/>
          </p:nvSpPr>
          <p:spPr>
            <a:xfrm flipV="1">
              <a:off x="8265319" y="2425700"/>
              <a:ext cx="292100" cy="292100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6350"/>
              </a:sp3d>
            </a:bodyPr>
            <a:lstStyle/>
            <a:p>
              <a:pPr algn="ctr" latinLnBrk="0"/>
              <a:endParaRPr lang="ko-KR" altLang="en-US" sz="2400" spc="-151">
                <a:solidFill>
                  <a:srgbClr val="FF0000"/>
                </a:solidFill>
                <a:effectLst>
                  <a:outerShdw blurRad="63500" algn="ctr" rotWithShape="0">
                    <a:prstClr val="black">
                      <a:alpha val="70000"/>
                    </a:prstClr>
                  </a:outerShdw>
                </a:effectLst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99991" y="2097715"/>
            <a:ext cx="7242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비정규 심화교육과 현장 체험 프로그램 운영에 의한 자격증 취득 및 </a:t>
            </a:r>
            <a:endParaRPr lang="en-US" altLang="ko-KR" dirty="0" smtClean="0"/>
          </a:p>
          <a:p>
            <a:r>
              <a:rPr lang="ko-KR" altLang="en-US" dirty="0" smtClean="0"/>
              <a:t>현장실무 능력 제고로 성공적인 취업 목표를 달성하고자 함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52434" y="1533521"/>
            <a:ext cx="158417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-106011" y="1601705"/>
            <a:ext cx="190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-윤고딕340" panose="020B0600000101010101" charset="-127"/>
                <a:ea typeface="-윤고딕340" panose="020B0600000101010101" charset="-127"/>
              </a:rPr>
              <a:t>추진 목적</a:t>
            </a:r>
            <a:endParaRPr lang="ko-KR" altLang="en-US" sz="2000" dirty="0">
              <a:latin typeface="-윤고딕340" panose="020B0600000101010101" charset="-127"/>
              <a:ea typeface="-윤고딕340" panose="020B0600000101010101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0" y="3138711"/>
            <a:ext cx="2038274" cy="504053"/>
            <a:chOff x="-29766" y="1329792"/>
            <a:chExt cx="2038274" cy="504053"/>
          </a:xfrm>
        </p:grpSpPr>
        <p:sp>
          <p:nvSpPr>
            <p:cNvPr id="29" name="양쪽 모서리가 둥근 사각형 28"/>
            <p:cNvSpPr/>
            <p:nvPr/>
          </p:nvSpPr>
          <p:spPr>
            <a:xfrm rot="5400000">
              <a:off x="737344" y="56268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30" name="TextBox 1"/>
            <p:cNvSpPr txBox="1">
              <a:spLocks noChangeArrowheads="1"/>
            </p:cNvSpPr>
            <p:nvPr/>
          </p:nvSpPr>
          <p:spPr bwMode="auto">
            <a:xfrm>
              <a:off x="22668" y="1370558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86227"/>
              </p:ext>
            </p:extLst>
          </p:nvPr>
        </p:nvGraphicFramePr>
        <p:xfrm>
          <a:off x="539555" y="3866001"/>
          <a:ext cx="8062120" cy="2799672"/>
        </p:xfrm>
        <a:graphic>
          <a:graphicData uri="http://schemas.openxmlformats.org/drawingml/2006/table">
            <a:tbl>
              <a:tblPr/>
              <a:tblGrid>
                <a:gridCol w="3024333"/>
                <a:gridCol w="5037787"/>
              </a:tblGrid>
              <a:tr h="3871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세부분야</a:t>
                      </a: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E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세부내용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E5A"/>
                    </a:solidFill>
                  </a:tcPr>
                </a:tc>
              </a:tr>
              <a:tr h="1172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</a:rPr>
                        <a:t>비정규 심화교육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자격증 수험특강</a:t>
                      </a:r>
                      <a:endParaRPr lang="en-US" altLang="ko-KR" sz="1600" b="0" kern="0" spc="0" dirty="0" smtClean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altLang="ko-KR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소방공무원수험 특강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altLang="ko-KR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소방실무전문가 특강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2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현장 체험교육</a:t>
                      </a:r>
                      <a:endParaRPr kumimoji="0" lang="en-US" altLang="ko-K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- </a:t>
                      </a:r>
                      <a:r>
                        <a:rPr kumimoji="0" lang="ko-KR" altLang="en-US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취업캠프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- </a:t>
                      </a:r>
                      <a:r>
                        <a:rPr kumimoji="0" lang="ko-KR" altLang="en-US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소방산업전시회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- </a:t>
                      </a:r>
                      <a:r>
                        <a:rPr kumimoji="0" lang="ko-KR" altLang="en-US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Y울릉도M" panose="020B0600000101010101" charset="-127"/>
                          <a:ea typeface="HY울릉도M" panose="020B0600000101010101" charset="-127"/>
                          <a:cs typeface="+mn-cs"/>
                        </a:rPr>
                        <a:t>화재예방분야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7677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3854" y="38601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취업성공 지원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0" y="1543683"/>
            <a:ext cx="3383775" cy="800489"/>
            <a:chOff x="28493" y="1237701"/>
            <a:chExt cx="3383775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380" y="1353577"/>
              <a:ext cx="3363888" cy="290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19,100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467544" y="4043845"/>
            <a:ext cx="8265958" cy="1332869"/>
            <a:chOff x="210201" y="2401967"/>
            <a:chExt cx="8933799" cy="1664702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210201" y="2401967"/>
              <a:ext cx="8804745" cy="1664702"/>
            </a:xfrm>
            <a:prstGeom prst="roundRect">
              <a:avLst/>
            </a:prstGeom>
            <a:solidFill>
              <a:schemeClr val="bg1"/>
            </a:solidFill>
            <a:ln w="76200" cap="rnd" cmpd="dbl">
              <a:solidFill>
                <a:schemeClr val="tx1">
                  <a:alpha val="99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9255" y="2564904"/>
              <a:ext cx="8804745" cy="454292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719978" y="4106903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전공분야에 대한 학습동기 부여 및 현장실무능력 강화로 </a:t>
            </a:r>
            <a:r>
              <a:rPr lang="ko-KR" altLang="en-US" dirty="0" err="1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충원률</a:t>
            </a:r>
            <a:r>
              <a:rPr lang="ko-KR" altLang="en-US" dirty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및 </a:t>
            </a:r>
            <a:endParaRPr lang="en-US" altLang="ko-KR" dirty="0" smtClean="0">
              <a:solidFill>
                <a:prstClr val="black"/>
              </a:solidFill>
              <a:latin typeface="HY울릉도M" panose="020B0600000101010101" charset="-127"/>
              <a:ea typeface="HY울릉도M" panose="020B0600000101010101" charset="-127"/>
            </a:endParaRPr>
          </a:p>
          <a:p>
            <a:pPr lvl="0">
              <a:lnSpc>
                <a:spcPct val="150000"/>
              </a:lnSpc>
            </a:pPr>
            <a:r>
              <a:rPr lang="en-US" altLang="ko-KR" dirty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   </a:t>
            </a:r>
            <a:r>
              <a:rPr lang="ko-KR" altLang="en-US" dirty="0" smtClean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취업률 </a:t>
            </a:r>
            <a:r>
              <a:rPr lang="ko-KR" altLang="en-US" dirty="0">
                <a:solidFill>
                  <a:prstClr val="black"/>
                </a:solidFill>
                <a:latin typeface="HY울릉도M" panose="020B0600000101010101" charset="-127"/>
                <a:ea typeface="HY울릉도M" panose="020B0600000101010101" charset="-127"/>
              </a:rPr>
              <a:t>제고</a:t>
            </a:r>
          </a:p>
        </p:txBody>
      </p:sp>
      <p:sp>
        <p:nvSpPr>
          <p:cNvPr id="14" name="양쪽 모서리가 둥근 사각형 13"/>
          <p:cNvSpPr/>
          <p:nvPr/>
        </p:nvSpPr>
        <p:spPr>
          <a:xfrm rot="5400000">
            <a:off x="537821" y="2315116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5" y="2924944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30693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28116" y="403452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현장중심 교육환경 구축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2796" y="1376599"/>
            <a:ext cx="8626602" cy="1243478"/>
            <a:chOff x="-14662" y="2084674"/>
            <a:chExt cx="9013550" cy="1485623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10" y="2420888"/>
              <a:ext cx="8457678" cy="1149409"/>
              <a:chOff x="555128" y="1427708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8" y="1427708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239470" y="2867209"/>
              <a:ext cx="724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현장 중심 교육환경을 구축을 통한 현장실무 능력을 강화하고자 함</a:t>
              </a:r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-14662" y="2084674"/>
              <a:ext cx="1706740" cy="6390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4662" y="2158531"/>
              <a:ext cx="1704494" cy="478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/>
                <a:t>추진 목적</a:t>
              </a:r>
              <a:endParaRPr lang="ko-KR" altLang="en-US" sz="2000" b="1" dirty="0"/>
            </a:p>
          </p:txBody>
        </p:sp>
      </p:grp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023077"/>
              </p:ext>
            </p:extLst>
          </p:nvPr>
        </p:nvGraphicFramePr>
        <p:xfrm>
          <a:off x="584805" y="3861048"/>
          <a:ext cx="8091812" cy="2664295"/>
        </p:xfrm>
        <a:graphic>
          <a:graphicData uri="http://schemas.openxmlformats.org/drawingml/2006/table">
            <a:tbl>
              <a:tblPr/>
              <a:tblGrid>
                <a:gridCol w="3195107"/>
                <a:gridCol w="4896705"/>
              </a:tblGrid>
              <a:tr h="49170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tx1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세부분야</a:t>
                      </a: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E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tx1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세부내용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E5A"/>
                    </a:solidFill>
                  </a:tcPr>
                </a:tc>
              </a:tr>
              <a:tr h="53688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현장중심 첨단 실험실습실 구축</a:t>
                      </a: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첨단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실험실습대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 등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1785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현장중심 실험실습 기자재 확보</a:t>
                      </a: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자동화재탐지설비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(R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형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수신반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 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) 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식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개인용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컴퓨터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40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대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1785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스마트 환경 강의시스템 구축</a:t>
                      </a:r>
                    </a:p>
                  </a:txBody>
                  <a:tcPr marL="64770" marR="64770" marT="17907" marB="17907"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환경개선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식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   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전자교탁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빔프로젝트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책상 및 의자 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HY울릉도M" panose="020B0600000101010101" charset="-127"/>
                          <a:ea typeface="HY울릉도M" panose="020B0600000101010101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울릉도M" panose="020B0600000101010101" charset="-127"/>
                        <a:ea typeface="HY울릉도M" panose="020B0600000101010101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0" y="2974390"/>
            <a:ext cx="2038274" cy="504053"/>
            <a:chOff x="37651" y="2844369"/>
            <a:chExt cx="2038274" cy="504053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804761" y="2077259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"/>
            <p:cNvSpPr txBox="1">
              <a:spLocks noChangeArrowheads="1"/>
            </p:cNvSpPr>
            <p:nvPr/>
          </p:nvSpPr>
          <p:spPr bwMode="auto">
            <a:xfrm>
              <a:off x="90447" y="2883449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5584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0" y="1490511"/>
            <a:ext cx="3707904" cy="884576"/>
            <a:chOff x="25040" y="1237701"/>
            <a:chExt cx="3382944" cy="669126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040" y="1324793"/>
              <a:ext cx="3363888" cy="58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190,000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67744" y="377125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 : </a:t>
            </a:r>
            <a:r>
              <a:rPr lang="ko-KR" altLang="en-US" sz="2000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현장중심 교육환경 구축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39552" y="3753407"/>
            <a:ext cx="8064895" cy="1902980"/>
            <a:chOff x="210201" y="2401967"/>
            <a:chExt cx="8804745" cy="1664702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210201" y="2401967"/>
              <a:ext cx="8804745" cy="1664702"/>
            </a:xfrm>
            <a:prstGeom prst="roundRect">
              <a:avLst/>
            </a:prstGeom>
            <a:solidFill>
              <a:schemeClr val="bg1"/>
            </a:solidFill>
            <a:ln w="76200" cap="rnd" cmpd="dbl">
              <a:solidFill>
                <a:schemeClr val="tx1">
                  <a:alpha val="99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7841" y="2690974"/>
              <a:ext cx="8339955" cy="1171189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현장 중심 교육환경 조성을 통한 교육의 질 제고</a:t>
              </a:r>
              <a:endParaRPr lang="en-US" altLang="ko-KR" dirty="0" smtClean="0">
                <a:latin typeface="HY울릉도M" panose="020B0600000101010101" charset="-127"/>
                <a:ea typeface="HY울릉도M" panose="020B0600000101010101" charset="-127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스마트 교육환경 제공을 통한 전공분야에 대한 학습동기부여로 </a:t>
              </a:r>
              <a:r>
                <a:rPr lang="ko-KR" altLang="en-US" dirty="0" err="1" smtClean="0">
                  <a:latin typeface="HY울릉도M" panose="020B0600000101010101" charset="-127"/>
                  <a:ea typeface="HY울릉도M" panose="020B0600000101010101" charset="-127"/>
                </a:rPr>
                <a:t>충원률</a:t>
              </a: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 및 취업률 제고</a:t>
              </a:r>
              <a:endParaRPr lang="ko-KR" altLang="en-US" dirty="0">
                <a:latin typeface="HY울릉도M" panose="020B0600000101010101" charset="-127"/>
                <a:ea typeface="HY울릉도M" panose="020B0600000101010101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0" y="2171100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780928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01575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2485" y="386477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인성 및 진로 교육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581602" y="1775958"/>
            <a:ext cx="8031563" cy="1654361"/>
            <a:chOff x="541210" y="2420888"/>
            <a:chExt cx="8457678" cy="1656184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10" y="2420888"/>
              <a:ext cx="8457678" cy="1656184"/>
              <a:chOff x="555128" y="1427708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8" y="1427708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40483" y="2652327"/>
              <a:ext cx="7721740" cy="1340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smtClean="0"/>
                <a:t>올바른 인성 함양과 개인의 직업적 잠재능력을 최대한 개발할 수 </a:t>
              </a:r>
              <a:r>
                <a:rPr lang="ko-KR" altLang="en-US" dirty="0"/>
                <a:t>있도록</a:t>
              </a:r>
              <a:endParaRPr lang="en-US" altLang="ko-KR" dirty="0" smtClean="0"/>
            </a:p>
            <a:p>
              <a:pPr>
                <a:lnSpc>
                  <a:spcPct val="150000"/>
                </a:lnSpc>
              </a:pPr>
              <a:r>
                <a:rPr lang="ko-KR" altLang="en-US" dirty="0" smtClean="0"/>
                <a:t>지원하여</a:t>
              </a:r>
              <a:r>
                <a:rPr lang="en-US" altLang="ko-KR" dirty="0" smtClean="0"/>
                <a:t>,</a:t>
              </a:r>
              <a:r>
                <a:rPr lang="ko-KR" altLang="en-US" dirty="0" smtClean="0"/>
                <a:t> 바른 인성을 바탕으로 개인적 행복과 성취가 최고에 달할 수 있는 기반을 제공하고자 함</a:t>
              </a:r>
              <a:endParaRPr lang="ko-KR" altLang="en-US" dirty="0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581602" y="4394570"/>
            <a:ext cx="8038160" cy="2463430"/>
            <a:chOff x="728153" y="2013712"/>
            <a:chExt cx="7967674" cy="2881156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728153" y="2013712"/>
              <a:ext cx="7893459" cy="264406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8501" y="2103387"/>
              <a:ext cx="7857326" cy="2791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관련분야 전문가 초청특강 사업으로 추진</a:t>
              </a:r>
              <a:r>
                <a:rPr lang="en-US" altLang="ko-KR" dirty="0" smtClean="0"/>
                <a:t>(</a:t>
              </a:r>
              <a:r>
                <a:rPr lang="ko-KR" altLang="en-US" dirty="0" smtClean="0"/>
                <a:t>비정규 교육과정</a:t>
              </a:r>
              <a:r>
                <a:rPr lang="en-US" altLang="ko-KR" dirty="0" smtClean="0"/>
                <a:t>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긍정적인 자아감을 형성하고 남을 배려하며 서로가 다름을 인정할 수 </a:t>
              </a:r>
              <a:r>
                <a:rPr lang="ko-KR" altLang="en-US" dirty="0"/>
                <a:t>있는</a:t>
              </a:r>
              <a:endParaRPr lang="en-US" altLang="ko-KR" dirty="0" smtClean="0"/>
            </a:p>
            <a:p>
              <a:pPr>
                <a:lnSpc>
                  <a:spcPct val="150000"/>
                </a:lnSpc>
              </a:pPr>
              <a:r>
                <a:rPr lang="ko-KR" altLang="en-US" dirty="0" smtClean="0"/>
                <a:t>     소양을 함양 </a:t>
              </a:r>
              <a:r>
                <a:rPr lang="ko-KR" altLang="en-US" dirty="0" err="1" smtClean="0"/>
                <a:t>하므로써</a:t>
              </a:r>
              <a:r>
                <a:rPr lang="ko-KR" altLang="en-US" dirty="0" smtClean="0"/>
                <a:t> 더불어 삶을 즐겁게 영위할 수 있는 품성의 기초 형성</a:t>
              </a:r>
              <a:endParaRPr lang="en-US" altLang="ko-KR" dirty="0" smtClean="0"/>
            </a:p>
            <a:p>
              <a:pPr fontAlgn="base"/>
              <a:r>
                <a:rPr lang="ko-KR" altLang="en-US" dirty="0" smtClean="0"/>
                <a:t>     교육 실시 </a:t>
              </a:r>
              <a:endParaRPr lang="en-US" altLang="ko-KR" dirty="0" smtClean="0"/>
            </a:p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본교 </a:t>
              </a:r>
              <a:r>
                <a:rPr lang="ko-KR" altLang="en-US" dirty="0"/>
                <a:t>기획교무처에서 운영하는 인성교육 프로그램인 “</a:t>
              </a:r>
              <a:r>
                <a:rPr lang="ko-KR" altLang="en-US" dirty="0" err="1"/>
                <a:t>미라클라이프</a:t>
              </a:r>
              <a:r>
                <a:rPr lang="ko-KR" altLang="en-US" dirty="0"/>
                <a:t> </a:t>
              </a:r>
            </a:p>
            <a:p>
              <a:pPr fontAlgn="base"/>
              <a:r>
                <a:rPr lang="ko-KR" altLang="en-US" dirty="0" smtClean="0"/>
                <a:t>     프로젝트</a:t>
              </a:r>
              <a:r>
                <a:rPr lang="ko-KR" altLang="en-US" dirty="0"/>
                <a:t>”에 참여 </a:t>
              </a:r>
            </a:p>
            <a:p>
              <a:pPr>
                <a:lnSpc>
                  <a:spcPct val="150000"/>
                </a:lnSpc>
              </a:pPr>
              <a:endParaRPr lang="en-US" altLang="ko-KR" dirty="0" smtClean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-15849" y="3687682"/>
            <a:ext cx="2038274" cy="504053"/>
            <a:chOff x="26003" y="2975622"/>
            <a:chExt cx="2038274" cy="504053"/>
          </a:xfrm>
        </p:grpSpPr>
        <p:sp>
          <p:nvSpPr>
            <p:cNvPr id="23" name="양쪽 모서리가 둥근 사각형 22"/>
            <p:cNvSpPr/>
            <p:nvPr/>
          </p:nvSpPr>
          <p:spPr>
            <a:xfrm rot="5400000">
              <a:off x="793113" y="220851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24" name="TextBox 1"/>
            <p:cNvSpPr txBox="1">
              <a:spLocks noChangeArrowheads="1"/>
            </p:cNvSpPr>
            <p:nvPr/>
          </p:nvSpPr>
          <p:spPr bwMode="auto">
            <a:xfrm>
              <a:off x="79344" y="3015977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52434" y="1533521"/>
            <a:ext cx="158417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-106011" y="1601705"/>
            <a:ext cx="190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-윤고딕340" panose="020B0600000101010101" charset="-127"/>
                <a:ea typeface="-윤고딕340" panose="020B0600000101010101" charset="-127"/>
              </a:rPr>
              <a:t>추진 목적</a:t>
            </a:r>
            <a:endParaRPr lang="ko-KR" altLang="en-US" sz="2000" dirty="0">
              <a:latin typeface="-윤고딕340" panose="020B0600000101010101" charset="-127"/>
              <a:ea typeface="-윤고딕340" panose="020B0600000101010101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92232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25131" y="4053701"/>
            <a:ext cx="8267947" cy="20401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39255" y="4404381"/>
            <a:ext cx="88047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 smtClean="0">
                <a:latin typeface="HY울릉도M" panose="020B0600000101010101" charset="-127"/>
                <a:ea typeface="HY울릉도M" panose="020B0600000101010101" charset="-127"/>
              </a:rPr>
              <a:t>개인적인 행복과 성취도가 높아져 학교생활 만족도와 학습동기 제고</a:t>
            </a:r>
            <a:endParaRPr lang="en-US" altLang="ko-KR" dirty="0" smtClean="0">
              <a:latin typeface="HY울릉도M" panose="020B0600000101010101" charset="-127"/>
              <a:ea typeface="HY울릉도M" panose="020B0600000101010101" charset="-127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 smtClean="0">
                <a:latin typeface="HY울릉도M" panose="020B0600000101010101" charset="-127"/>
                <a:ea typeface="HY울릉도M" panose="020B0600000101010101" charset="-127"/>
              </a:rPr>
              <a:t>정규교육과정과 체계적으로 연동시켜 교육효과를 극대화할 수 있는 인성 및 </a:t>
            </a:r>
            <a:endParaRPr lang="en-US" altLang="ko-KR" dirty="0" smtClean="0">
              <a:latin typeface="HY울릉도M" panose="020B0600000101010101" charset="-127"/>
              <a:ea typeface="HY울릉도M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울릉도M" panose="020B0600000101010101" charset="-127"/>
                <a:ea typeface="HY울릉도M" panose="020B0600000101010101" charset="-127"/>
              </a:rPr>
              <a:t>    진로교육 관련 제도 마련</a:t>
            </a:r>
            <a:endParaRPr lang="ko-KR" altLang="en-US" dirty="0">
              <a:latin typeface="HY울릉도M" panose="020B0600000101010101" charset="-127"/>
              <a:ea typeface="HY울릉도M" panose="020B0600000101010101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2398" y="370129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인성 및 진로 교육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-771" y="1561753"/>
            <a:ext cx="3394324" cy="749075"/>
            <a:chOff x="28493" y="1237701"/>
            <a:chExt cx="3394324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929" y="1341868"/>
              <a:ext cx="3363888" cy="310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1,500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1" y="2315116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2924944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5407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2067" y="403452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학생 자치활동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2431" y="1531657"/>
            <a:ext cx="8651667" cy="1465295"/>
            <a:chOff x="57062" y="2179729"/>
            <a:chExt cx="8960097" cy="1609311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10" y="2420888"/>
              <a:ext cx="8457678" cy="1368152"/>
              <a:chOff x="555128" y="1427708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8" y="1427708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995846" y="2699119"/>
              <a:ext cx="8021313" cy="95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pc="-100" dirty="0" smtClean="0">
                  <a:latin typeface="+mj-ea"/>
                  <a:ea typeface="+mj-ea"/>
                </a:rPr>
                <a:t>학생자치활동을 통해 학생이 학교의 당당한 주인이 되고</a:t>
              </a:r>
              <a:r>
                <a:rPr lang="en-US" altLang="ko-KR" spc="-100" dirty="0" smtClean="0">
                  <a:latin typeface="+mj-ea"/>
                  <a:ea typeface="+mj-ea"/>
                </a:rPr>
                <a:t>, </a:t>
              </a:r>
              <a:r>
                <a:rPr lang="ko-KR" altLang="en-US" spc="-100" dirty="0" smtClean="0">
                  <a:latin typeface="+mj-ea"/>
                  <a:ea typeface="+mj-ea"/>
                </a:rPr>
                <a:t>학교생활 만족도를</a:t>
              </a:r>
              <a:r>
                <a:rPr lang="ko-KR" altLang="en-US" dirty="0" smtClean="0">
                  <a:latin typeface="+mj-ea"/>
                  <a:ea typeface="+mj-ea"/>
                </a:rPr>
                <a:t> </a:t>
              </a:r>
              <a:r>
                <a:rPr lang="ko-KR" altLang="en-US" spc="-100" dirty="0" smtClean="0">
                  <a:latin typeface="+mj-ea"/>
                  <a:ea typeface="+mj-ea"/>
                </a:rPr>
                <a:t>높이고자 함</a:t>
              </a:r>
              <a:endParaRPr lang="ko-KR" altLang="en-US" spc="-100" dirty="0">
                <a:latin typeface="+mj-ea"/>
                <a:ea typeface="+mj-ea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08465" y="2179729"/>
              <a:ext cx="1554666" cy="55828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062" y="2262779"/>
              <a:ext cx="16613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atin typeface="-윤고딕340" panose="020B0600000101010101" charset="-127"/>
                  <a:ea typeface="-윤고딕340" panose="020B0600000101010101" charset="-127"/>
                </a:rPr>
                <a:t>추진 목적</a:t>
              </a:r>
              <a:endParaRPr lang="ko-KR" altLang="en-US" sz="2000" b="1" dirty="0">
                <a:latin typeface="-윤고딕340" panose="020B0600000101010101" charset="-127"/>
                <a:ea typeface="-윤고딕340" panose="020B0600000101010101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0" y="3350121"/>
            <a:ext cx="2038274" cy="504053"/>
            <a:chOff x="26003" y="2975622"/>
            <a:chExt cx="2038274" cy="504053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793113" y="220851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"/>
            <p:cNvSpPr txBox="1">
              <a:spLocks noChangeArrowheads="1"/>
            </p:cNvSpPr>
            <p:nvPr/>
          </p:nvSpPr>
          <p:spPr bwMode="auto">
            <a:xfrm>
              <a:off x="68434" y="3027594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509913" y="4052424"/>
            <a:ext cx="8184185" cy="2520280"/>
            <a:chOff x="728153" y="2204864"/>
            <a:chExt cx="7900317" cy="2520280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728153" y="2204864"/>
              <a:ext cx="7893459" cy="25202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95622" y="2301669"/>
              <a:ext cx="763284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학생 스스로 결정하고 책임지는 역량을 키우기 위해 학생자치 활동을 </a:t>
              </a:r>
              <a:endParaRPr lang="en-US" altLang="ko-KR" dirty="0" smtClean="0"/>
            </a:p>
            <a:p>
              <a:r>
                <a:rPr lang="ko-KR" altLang="en-US" dirty="0" smtClean="0"/>
                <a:t>     실질적으로 보장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 smtClean="0"/>
                <a:t>3</a:t>
              </a:r>
              <a:r>
                <a:rPr lang="ko-KR" altLang="en-US" dirty="0" smtClean="0"/>
                <a:t>개의 봉사동아리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전공동아리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창업동아리 운영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각 </a:t>
              </a:r>
              <a:r>
                <a:rPr lang="ko-KR" altLang="en-US" dirty="0" err="1" smtClean="0"/>
                <a:t>동아리별</a:t>
              </a:r>
              <a:r>
                <a:rPr lang="ko-KR" altLang="en-US" dirty="0" smtClean="0"/>
                <a:t> 지도교수를 지정하여 동아리 활동 지원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err="1" smtClean="0"/>
                <a:t>학기별</a:t>
              </a:r>
              <a:r>
                <a:rPr lang="ko-KR" altLang="en-US" dirty="0" smtClean="0"/>
                <a:t> 학생과 함께하는 운영성과 발표회 개최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024566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683568" y="3809119"/>
            <a:ext cx="7920880" cy="1603855"/>
            <a:chOff x="179512" y="3890817"/>
            <a:chExt cx="8956993" cy="166470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79512" y="3890817"/>
              <a:ext cx="8804745" cy="166470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1760" y="4185975"/>
              <a:ext cx="8804745" cy="858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학교의 당당한 주인으로 성장함에 따라 학교생활 만족도가 높아지고</a:t>
              </a:r>
              <a:r>
                <a:rPr lang="en-US" altLang="ko-KR" dirty="0" smtClean="0">
                  <a:latin typeface="HY울릉도M" panose="020B0600000101010101" charset="-127"/>
                  <a:ea typeface="HY울릉도M" panose="020B0600000101010101" charset="-127"/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latin typeface="HY울릉도M" panose="020B0600000101010101" charset="-127"/>
                  <a:ea typeface="HY울릉도M" panose="020B0600000101010101" charset="-127"/>
                </a:rPr>
                <a:t> </a:t>
              </a:r>
              <a:r>
                <a:rPr lang="en-US" altLang="ko-KR" dirty="0" smtClean="0">
                  <a:latin typeface="HY울릉도M" panose="020B0600000101010101" charset="-127"/>
                  <a:ea typeface="HY울릉도M" panose="020B0600000101010101" charset="-127"/>
                </a:rPr>
                <a:t>   </a:t>
              </a: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이를 통한 재학생 </a:t>
              </a:r>
              <a:r>
                <a:rPr lang="ko-KR" altLang="en-US" dirty="0" err="1" smtClean="0">
                  <a:latin typeface="HY울릉도M" panose="020B0600000101010101" charset="-127"/>
                  <a:ea typeface="HY울릉도M" panose="020B0600000101010101" charset="-127"/>
                </a:rPr>
                <a:t>충원률</a:t>
              </a:r>
              <a:r>
                <a:rPr lang="ko-KR" altLang="en-US" dirty="0" smtClean="0">
                  <a:latin typeface="HY울릉도M" panose="020B0600000101010101" charset="-127"/>
                  <a:ea typeface="HY울릉도M" panose="020B0600000101010101" charset="-127"/>
                </a:rPr>
                <a:t> 및 학습능력의 제고</a:t>
              </a:r>
              <a:endParaRPr lang="ko-KR" altLang="en-US" dirty="0">
                <a:latin typeface="HY울릉도M" panose="020B0600000101010101" charset="-127"/>
                <a:ea typeface="HY울릉도M" panose="020B0600000101010101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720" y="41091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학생 자치활동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-12808" y="1522022"/>
            <a:ext cx="3382983" cy="842887"/>
            <a:chOff x="25001" y="1237701"/>
            <a:chExt cx="3382983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001" y="1353661"/>
              <a:ext cx="3363888" cy="276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8,000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0" y="2243108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2852936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49361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38260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산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·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 네트워크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-103333" y="1412776"/>
            <a:ext cx="8776066" cy="1584176"/>
            <a:chOff x="-88702" y="2204864"/>
            <a:chExt cx="9087590" cy="1584176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10" y="2420888"/>
              <a:ext cx="8457678" cy="1368152"/>
              <a:chOff x="555128" y="1427708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8" y="1427708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33767" y="2805156"/>
              <a:ext cx="78686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가족회사 </a:t>
              </a:r>
              <a:r>
                <a:rPr lang="en-US" altLang="ko-KR" dirty="0" smtClean="0"/>
                <a:t>MOU</a:t>
              </a:r>
              <a:r>
                <a:rPr lang="ko-KR" altLang="en-US" dirty="0" smtClean="0"/>
                <a:t>를 통해 관</a:t>
              </a:r>
              <a:r>
                <a:rPr lang="en-US" altLang="ko-KR" dirty="0" smtClean="0"/>
                <a:t>·</a:t>
              </a:r>
              <a:r>
                <a:rPr lang="ko-KR" altLang="en-US" dirty="0" smtClean="0"/>
                <a:t>산</a:t>
              </a:r>
              <a:r>
                <a:rPr lang="en-US" altLang="ko-KR" dirty="0"/>
                <a:t> · </a:t>
              </a:r>
              <a:r>
                <a:rPr lang="ko-KR" altLang="en-US" dirty="0" smtClean="0"/>
                <a:t>학 협의체를 구축하여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현장실습 및 산학 공동 </a:t>
              </a:r>
              <a:r>
                <a:rPr lang="ko-KR" altLang="en-US" spc="100" dirty="0" smtClean="0"/>
                <a:t>교육 프로그램을 운영 </a:t>
              </a:r>
              <a:r>
                <a:rPr lang="ko-KR" altLang="en-US" spc="100" dirty="0" err="1" smtClean="0"/>
                <a:t>하므로써</a:t>
              </a:r>
              <a:r>
                <a:rPr lang="ko-KR" altLang="en-US" spc="100" dirty="0" smtClean="0"/>
                <a:t> 학생들에게 실무교육과 취업기회를 </a:t>
              </a:r>
              <a:endParaRPr lang="en-US" altLang="ko-KR" spc="100" dirty="0" smtClean="0"/>
            </a:p>
            <a:p>
              <a:r>
                <a:rPr lang="ko-KR" altLang="en-US" dirty="0" smtClean="0"/>
                <a:t>제공하고자 함</a:t>
              </a:r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1645" y="2204864"/>
              <a:ext cx="1410650" cy="57606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88702" y="2303312"/>
              <a:ext cx="1901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atin typeface="-윤고딕340" panose="020B0600000101010101" charset="-127"/>
                  <a:ea typeface="-윤고딕340" panose="020B0600000101010101" charset="-127"/>
                </a:rPr>
                <a:t>추진 목적</a:t>
              </a:r>
              <a:endParaRPr lang="ko-KR" altLang="en-US" sz="2000" b="1" dirty="0">
                <a:latin typeface="-윤고딕340" panose="020B0600000101010101" charset="-127"/>
                <a:ea typeface="-윤고딕340" panose="020B0600000101010101" charset="-127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504986" y="4005064"/>
            <a:ext cx="8164939" cy="2448272"/>
            <a:chOff x="728153" y="2204864"/>
            <a:chExt cx="7893459" cy="2448272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728153" y="2204864"/>
              <a:ext cx="7893459" cy="244827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9904" y="2420888"/>
              <a:ext cx="7831708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관</a:t>
              </a:r>
              <a:r>
                <a:rPr lang="en-US" altLang="ko-KR" dirty="0" smtClean="0"/>
                <a:t>·</a:t>
              </a:r>
              <a:r>
                <a:rPr lang="ko-KR" altLang="en-US" dirty="0" smtClean="0"/>
                <a:t>학 협약 추진 </a:t>
              </a:r>
              <a:r>
                <a:rPr lang="en-US" altLang="ko-KR" dirty="0" smtClean="0"/>
                <a:t>: </a:t>
              </a:r>
              <a:r>
                <a:rPr lang="ko-KR" altLang="en-US" dirty="0" smtClean="0"/>
                <a:t>충청남도 소방안전본부 및 </a:t>
              </a:r>
              <a:r>
                <a:rPr lang="en-US" altLang="ko-KR" dirty="0" smtClean="0"/>
                <a:t>16</a:t>
              </a:r>
              <a:r>
                <a:rPr lang="ko-KR" altLang="en-US" dirty="0" smtClean="0"/>
                <a:t>개 시</a:t>
              </a:r>
              <a:r>
                <a:rPr lang="en-US" altLang="ko-KR" dirty="0"/>
                <a:t> </a:t>
              </a:r>
              <a:r>
                <a:rPr lang="en-US" altLang="ko-KR" dirty="0" smtClean="0"/>
                <a:t>·</a:t>
              </a:r>
              <a:r>
                <a:rPr lang="ko-KR" altLang="en-US" dirty="0" smtClean="0"/>
                <a:t>군 소방서 등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유관기관 협약 추진 </a:t>
              </a:r>
              <a:r>
                <a:rPr lang="en-US" altLang="ko-KR" dirty="0" smtClean="0"/>
                <a:t>: </a:t>
              </a:r>
              <a:r>
                <a:rPr lang="ko-KR" altLang="en-US" dirty="0" smtClean="0"/>
                <a:t>소방기술사협회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소방시설안전협회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소방공사협회 등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산</a:t>
              </a:r>
              <a:r>
                <a:rPr lang="en-US" altLang="ko-KR" dirty="0" smtClean="0"/>
                <a:t> ·</a:t>
              </a:r>
              <a:r>
                <a:rPr lang="ko-KR" altLang="en-US" dirty="0" smtClean="0"/>
                <a:t>학 협약 추진</a:t>
              </a:r>
              <a:endParaRPr lang="en-US" altLang="ko-KR" dirty="0" smtClean="0"/>
            </a:p>
            <a:p>
              <a:r>
                <a:rPr lang="en-US" altLang="ko-KR" dirty="0" smtClean="0"/>
                <a:t>     - </a:t>
              </a:r>
              <a:r>
                <a:rPr lang="ko-KR" altLang="en-US" dirty="0" smtClean="0"/>
                <a:t>지역기반 소방기업 협약 </a:t>
              </a:r>
              <a:r>
                <a:rPr lang="en-US" altLang="ko-KR" dirty="0" smtClean="0"/>
                <a:t>:</a:t>
              </a:r>
              <a:r>
                <a:rPr lang="ko-KR" altLang="en-US" dirty="0"/>
                <a:t> </a:t>
              </a:r>
              <a:r>
                <a:rPr lang="ko-KR" altLang="en-US" dirty="0" smtClean="0"/>
                <a:t>수도권 중견 기업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충남 </a:t>
              </a:r>
              <a:r>
                <a:rPr lang="en-US" altLang="ko-KR" dirty="0" smtClean="0"/>
                <a:t>16</a:t>
              </a:r>
              <a:r>
                <a:rPr lang="ko-KR" altLang="en-US" dirty="0" smtClean="0"/>
                <a:t>개 시</a:t>
              </a:r>
              <a:r>
                <a:rPr lang="en-US" altLang="ko-KR" dirty="0"/>
                <a:t> </a:t>
              </a:r>
              <a:r>
                <a:rPr lang="en-US" altLang="ko-KR" dirty="0" smtClean="0"/>
                <a:t>·</a:t>
              </a:r>
              <a:r>
                <a:rPr lang="ko-KR" altLang="en-US" dirty="0" smtClean="0"/>
                <a:t>군 대표기업 등</a:t>
              </a:r>
              <a:endParaRPr lang="en-US" altLang="ko-KR" dirty="0" smtClean="0"/>
            </a:p>
            <a:p>
              <a:r>
                <a:rPr lang="en-US" altLang="ko-KR" dirty="0" smtClean="0"/>
                <a:t>     - </a:t>
              </a:r>
              <a:r>
                <a:rPr lang="ko-KR" altLang="en-US" dirty="0" smtClean="0"/>
                <a:t>공학기반 </a:t>
              </a:r>
              <a:r>
                <a:rPr lang="ko-KR" altLang="en-US" dirty="0" err="1" smtClean="0"/>
                <a:t>강소기업</a:t>
              </a:r>
              <a:r>
                <a:rPr lang="ko-KR" altLang="en-US" dirty="0" smtClean="0"/>
                <a:t> 협약 </a:t>
              </a:r>
              <a:r>
                <a:rPr lang="en-US" altLang="ko-KR" dirty="0" smtClean="0"/>
                <a:t>: </a:t>
              </a:r>
              <a:r>
                <a:rPr lang="ko-KR" altLang="en-US" dirty="0" smtClean="0"/>
                <a:t>기계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전기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화학 분야 </a:t>
              </a:r>
              <a:r>
                <a:rPr lang="ko-KR" altLang="en-US" dirty="0" err="1" smtClean="0"/>
                <a:t>강소</a:t>
              </a:r>
              <a:r>
                <a:rPr lang="en-US" altLang="ko-KR" dirty="0" smtClean="0"/>
                <a:t>(</a:t>
              </a:r>
              <a:r>
                <a:rPr lang="ko-KR" altLang="en-US" dirty="0" smtClean="0"/>
                <a:t>중견</a:t>
              </a:r>
              <a:r>
                <a:rPr lang="en-US" altLang="ko-KR" dirty="0" smtClean="0"/>
                <a:t>) </a:t>
              </a:r>
              <a:r>
                <a:rPr lang="ko-KR" altLang="en-US" dirty="0" smtClean="0"/>
                <a:t>기업 등</a:t>
              </a:r>
              <a:endParaRPr lang="ko-KR" altLang="en-US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0" y="3350121"/>
            <a:ext cx="2038274" cy="504053"/>
            <a:chOff x="26003" y="2975622"/>
            <a:chExt cx="2038274" cy="504053"/>
          </a:xfrm>
        </p:grpSpPr>
        <p:sp>
          <p:nvSpPr>
            <p:cNvPr id="22" name="양쪽 모서리가 둥근 사각형 21"/>
            <p:cNvSpPr/>
            <p:nvPr/>
          </p:nvSpPr>
          <p:spPr>
            <a:xfrm rot="5400000">
              <a:off x="793113" y="220851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23" name="TextBox 1"/>
            <p:cNvSpPr txBox="1">
              <a:spLocks noChangeArrowheads="1"/>
            </p:cNvSpPr>
            <p:nvPr/>
          </p:nvSpPr>
          <p:spPr bwMode="auto">
            <a:xfrm>
              <a:off x="53697" y="3024323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3250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92120" y="6502400"/>
            <a:ext cx="361380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-윤고딕340" panose="02030504000101010101" pitchFamily="18" charset="-127"/>
              </a:rPr>
              <a:t>04</a:t>
            </a:r>
            <a:endParaRPr lang="ko-KR" altLang="en-US" sz="1200" dirty="0">
              <a:solidFill>
                <a:prstClr val="black">
                  <a:lumMod val="75000"/>
                  <a:lumOff val="25000"/>
                </a:prstClr>
              </a:solidFill>
              <a:ea typeface="-윤고딕340" panose="02030504000101010101" pitchFamily="18" charset="-127"/>
            </a:endParaRPr>
          </a:p>
        </p:txBody>
      </p:sp>
      <p:grpSp>
        <p:nvGrpSpPr>
          <p:cNvPr id="10" name="Group 1015"/>
          <p:cNvGrpSpPr>
            <a:grpSpLocks/>
          </p:cNvGrpSpPr>
          <p:nvPr/>
        </p:nvGrpSpPr>
        <p:grpSpPr bwMode="auto">
          <a:xfrm>
            <a:off x="1547664" y="3356992"/>
            <a:ext cx="5854700" cy="623888"/>
            <a:chOff x="2789" y="2230"/>
            <a:chExt cx="2782" cy="308"/>
          </a:xfrm>
        </p:grpSpPr>
        <p:grpSp>
          <p:nvGrpSpPr>
            <p:cNvPr id="11" name="Group 1016"/>
            <p:cNvGrpSpPr>
              <a:grpSpLocks/>
            </p:cNvGrpSpPr>
            <p:nvPr/>
          </p:nvGrpSpPr>
          <p:grpSpPr bwMode="auto">
            <a:xfrm>
              <a:off x="2789" y="2230"/>
              <a:ext cx="2782" cy="308"/>
              <a:chOff x="2789" y="2134"/>
              <a:chExt cx="2782" cy="308"/>
            </a:xfrm>
          </p:grpSpPr>
          <p:grpSp>
            <p:nvGrpSpPr>
              <p:cNvPr id="13" name="Group 1017"/>
              <p:cNvGrpSpPr>
                <a:grpSpLocks/>
              </p:cNvGrpSpPr>
              <p:nvPr/>
            </p:nvGrpSpPr>
            <p:grpSpPr bwMode="auto">
              <a:xfrm>
                <a:off x="2789" y="2134"/>
                <a:ext cx="2782" cy="308"/>
                <a:chOff x="543" y="1830"/>
                <a:chExt cx="5034" cy="557"/>
              </a:xfrm>
            </p:grpSpPr>
            <p:sp>
              <p:nvSpPr>
                <p:cNvPr id="16" name="AutoShape 1018"/>
                <p:cNvSpPr>
                  <a:spLocks noChangeArrowheads="1"/>
                </p:cNvSpPr>
                <p:nvPr/>
              </p:nvSpPr>
              <p:spPr bwMode="auto">
                <a:xfrm>
                  <a:off x="859" y="1833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endParaRPr lang="ko-KR" altLang="ko-KR" b="1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7" name="Group 1019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18" name="AutoShape 1020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9" name="Rectangle 1021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0" name="Freeform 1022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pic>
            <p:nvPicPr>
              <p:cNvPr id="14" name="Picture 1023" descr="바코드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3031" y="2150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AutoShape 1024"/>
              <p:cNvSpPr>
                <a:spLocks noChangeArrowheads="1"/>
              </p:cNvSpPr>
              <p:nvPr/>
            </p:nvSpPr>
            <p:spPr bwMode="auto">
              <a:xfrm>
                <a:off x="2799" y="2143"/>
                <a:ext cx="300" cy="49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" name="Text Box 1025"/>
            <p:cNvSpPr txBox="1">
              <a:spLocks noChangeArrowheads="1"/>
            </p:cNvSpPr>
            <p:nvPr/>
          </p:nvSpPr>
          <p:spPr bwMode="auto">
            <a:xfrm>
              <a:off x="2892" y="2313"/>
              <a:ext cx="12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en-US" altLang="ko-KR" sz="24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1" name="Group 1004"/>
          <p:cNvGrpSpPr>
            <a:grpSpLocks/>
          </p:cNvGrpSpPr>
          <p:nvPr/>
        </p:nvGrpSpPr>
        <p:grpSpPr bwMode="auto">
          <a:xfrm>
            <a:off x="1547664" y="4293096"/>
            <a:ext cx="5854700" cy="623888"/>
            <a:chOff x="2789" y="2648"/>
            <a:chExt cx="2782" cy="308"/>
          </a:xfrm>
        </p:grpSpPr>
        <p:grpSp>
          <p:nvGrpSpPr>
            <p:cNvPr id="22" name="Group 1005"/>
            <p:cNvGrpSpPr>
              <a:grpSpLocks/>
            </p:cNvGrpSpPr>
            <p:nvPr/>
          </p:nvGrpSpPr>
          <p:grpSpPr bwMode="auto">
            <a:xfrm>
              <a:off x="2789" y="2648"/>
              <a:ext cx="2782" cy="308"/>
              <a:chOff x="2789" y="2552"/>
              <a:chExt cx="2782" cy="308"/>
            </a:xfrm>
          </p:grpSpPr>
          <p:grpSp>
            <p:nvGrpSpPr>
              <p:cNvPr id="24" name="Group 1006"/>
              <p:cNvGrpSpPr>
                <a:grpSpLocks/>
              </p:cNvGrpSpPr>
              <p:nvPr/>
            </p:nvGrpSpPr>
            <p:grpSpPr bwMode="auto">
              <a:xfrm>
                <a:off x="2789" y="2552"/>
                <a:ext cx="2782" cy="308"/>
                <a:chOff x="543" y="1830"/>
                <a:chExt cx="5034" cy="557"/>
              </a:xfrm>
            </p:grpSpPr>
            <p:sp>
              <p:nvSpPr>
                <p:cNvPr id="27" name="AutoShape 1007"/>
                <p:cNvSpPr>
                  <a:spLocks noChangeArrowheads="1"/>
                </p:cNvSpPr>
                <p:nvPr/>
              </p:nvSpPr>
              <p:spPr bwMode="auto">
                <a:xfrm>
                  <a:off x="859" y="1833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endParaRPr lang="ko-KR" altLang="ko-KR" b="1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28" name="Group 1008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29" name="AutoShape 1009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0" name="Rectangle 1010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1" name="Freeform 1011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pic>
            <p:nvPicPr>
              <p:cNvPr id="25" name="Picture 1012" descr="바코드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3031" y="2567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AutoShape 1013"/>
              <p:cNvSpPr>
                <a:spLocks noChangeArrowheads="1"/>
              </p:cNvSpPr>
              <p:nvPr/>
            </p:nvSpPr>
            <p:spPr bwMode="auto">
              <a:xfrm>
                <a:off x="2799" y="2561"/>
                <a:ext cx="300" cy="49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" name="Text Box 1014"/>
            <p:cNvSpPr txBox="1">
              <a:spLocks noChangeArrowheads="1"/>
            </p:cNvSpPr>
            <p:nvPr/>
          </p:nvSpPr>
          <p:spPr bwMode="auto">
            <a:xfrm>
              <a:off x="2892" y="2731"/>
              <a:ext cx="12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</a:p>
          </p:txBody>
        </p:sp>
      </p:grpSp>
      <p:grpSp>
        <p:nvGrpSpPr>
          <p:cNvPr id="32" name="Group 1004"/>
          <p:cNvGrpSpPr>
            <a:grpSpLocks/>
          </p:cNvGrpSpPr>
          <p:nvPr/>
        </p:nvGrpSpPr>
        <p:grpSpPr bwMode="auto">
          <a:xfrm>
            <a:off x="1547664" y="5229200"/>
            <a:ext cx="5854700" cy="623887"/>
            <a:chOff x="2789" y="2648"/>
            <a:chExt cx="2782" cy="308"/>
          </a:xfrm>
        </p:grpSpPr>
        <p:grpSp>
          <p:nvGrpSpPr>
            <p:cNvPr id="33" name="Group 1005"/>
            <p:cNvGrpSpPr>
              <a:grpSpLocks/>
            </p:cNvGrpSpPr>
            <p:nvPr/>
          </p:nvGrpSpPr>
          <p:grpSpPr bwMode="auto">
            <a:xfrm>
              <a:off x="2789" y="2648"/>
              <a:ext cx="2782" cy="308"/>
              <a:chOff x="2789" y="2552"/>
              <a:chExt cx="2782" cy="308"/>
            </a:xfrm>
          </p:grpSpPr>
          <p:grpSp>
            <p:nvGrpSpPr>
              <p:cNvPr id="35" name="Group 1006"/>
              <p:cNvGrpSpPr>
                <a:grpSpLocks/>
              </p:cNvGrpSpPr>
              <p:nvPr/>
            </p:nvGrpSpPr>
            <p:grpSpPr bwMode="auto">
              <a:xfrm>
                <a:off x="2789" y="2552"/>
                <a:ext cx="2782" cy="308"/>
                <a:chOff x="543" y="1830"/>
                <a:chExt cx="5034" cy="557"/>
              </a:xfrm>
            </p:grpSpPr>
            <p:sp>
              <p:nvSpPr>
                <p:cNvPr id="38" name="AutoShape 1007"/>
                <p:cNvSpPr>
                  <a:spLocks noChangeArrowheads="1"/>
                </p:cNvSpPr>
                <p:nvPr/>
              </p:nvSpPr>
              <p:spPr bwMode="auto">
                <a:xfrm>
                  <a:off x="859" y="1833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endParaRPr lang="ko-KR" altLang="ko-KR" b="1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39" name="Group 1008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40" name="AutoShape 1009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1" name="Rectangle 1010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2" name="Freeform 1011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pic>
            <p:nvPicPr>
              <p:cNvPr id="36" name="Picture 1012" descr="바코드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3031" y="2567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AutoShape 1013"/>
              <p:cNvSpPr>
                <a:spLocks noChangeArrowheads="1"/>
              </p:cNvSpPr>
              <p:nvPr/>
            </p:nvSpPr>
            <p:spPr bwMode="auto">
              <a:xfrm>
                <a:off x="2799" y="2561"/>
                <a:ext cx="300" cy="49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4" name="Text Box 1014"/>
            <p:cNvSpPr txBox="1">
              <a:spLocks noChangeArrowheads="1"/>
            </p:cNvSpPr>
            <p:nvPr/>
          </p:nvSpPr>
          <p:spPr bwMode="auto">
            <a:xfrm>
              <a:off x="2892" y="2731"/>
              <a:ext cx="12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</a:p>
          </p:txBody>
        </p:sp>
      </p:grpSp>
      <p:grpSp>
        <p:nvGrpSpPr>
          <p:cNvPr id="54" name="Group 1038"/>
          <p:cNvGrpSpPr>
            <a:grpSpLocks/>
          </p:cNvGrpSpPr>
          <p:nvPr/>
        </p:nvGrpSpPr>
        <p:grpSpPr bwMode="auto">
          <a:xfrm>
            <a:off x="1568709" y="2432911"/>
            <a:ext cx="5845913" cy="585804"/>
            <a:chOff x="2789" y="1716"/>
            <a:chExt cx="2782" cy="308"/>
          </a:xfrm>
        </p:grpSpPr>
        <p:grpSp>
          <p:nvGrpSpPr>
            <p:cNvPr id="55" name="Group 1039"/>
            <p:cNvGrpSpPr>
              <a:grpSpLocks/>
            </p:cNvGrpSpPr>
            <p:nvPr/>
          </p:nvGrpSpPr>
          <p:grpSpPr bwMode="auto">
            <a:xfrm>
              <a:off x="2789" y="1716"/>
              <a:ext cx="2782" cy="308"/>
              <a:chOff x="543" y="1830"/>
              <a:chExt cx="5034" cy="557"/>
            </a:xfrm>
          </p:grpSpPr>
          <p:sp>
            <p:nvSpPr>
              <p:cNvPr id="58" name="AutoShape 1040"/>
              <p:cNvSpPr>
                <a:spLocks noChangeArrowheads="1"/>
              </p:cNvSpPr>
              <p:nvPr/>
            </p:nvSpPr>
            <p:spPr bwMode="auto">
              <a:xfrm>
                <a:off x="859" y="1833"/>
                <a:ext cx="4715" cy="53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endParaRPr lang="ko-KR" altLang="ko-KR" b="1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9" name="Group 1041"/>
              <p:cNvGrpSpPr>
                <a:grpSpLocks/>
              </p:cNvGrpSpPr>
              <p:nvPr/>
            </p:nvGrpSpPr>
            <p:grpSpPr bwMode="auto">
              <a:xfrm>
                <a:off x="543" y="1830"/>
                <a:ext cx="5034" cy="557"/>
                <a:chOff x="543" y="1830"/>
                <a:chExt cx="5034" cy="557"/>
              </a:xfrm>
            </p:grpSpPr>
            <p:sp>
              <p:nvSpPr>
                <p:cNvPr id="60" name="AutoShape 1042"/>
                <p:cNvSpPr>
                  <a:spLocks noChangeArrowheads="1"/>
                </p:cNvSpPr>
                <p:nvPr/>
              </p:nvSpPr>
              <p:spPr bwMode="auto">
                <a:xfrm>
                  <a:off x="543" y="1830"/>
                  <a:ext cx="578" cy="557"/>
                </a:xfrm>
                <a:prstGeom prst="roundRect">
                  <a:avLst>
                    <a:gd name="adj" fmla="val 5028"/>
                  </a:avLst>
                </a:prstGeom>
                <a:solidFill>
                  <a:srgbClr val="0043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/>
                  <a:endParaRPr lang="ko-KR" alt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" name="Rectangle 1043"/>
                <p:cNvSpPr>
                  <a:spLocks noChangeArrowheads="1"/>
                </p:cNvSpPr>
                <p:nvPr/>
              </p:nvSpPr>
              <p:spPr bwMode="auto">
                <a:xfrm>
                  <a:off x="984" y="2353"/>
                  <a:ext cx="4593" cy="34"/>
                </a:xfrm>
                <a:prstGeom prst="rect">
                  <a:avLst/>
                </a:prstGeom>
                <a:solidFill>
                  <a:srgbClr val="0043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/>
                  <a:endParaRPr lang="ko-KR" alt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" name="Freeform 1044"/>
                <p:cNvSpPr>
                  <a:spLocks/>
                </p:cNvSpPr>
                <p:nvPr/>
              </p:nvSpPr>
              <p:spPr bwMode="auto">
                <a:xfrm>
                  <a:off x="1024" y="1844"/>
                  <a:ext cx="248" cy="525"/>
                </a:xfrm>
                <a:custGeom>
                  <a:avLst/>
                  <a:gdLst>
                    <a:gd name="T0" fmla="*/ 93 w 248"/>
                    <a:gd name="T1" fmla="*/ 0 h 525"/>
                    <a:gd name="T2" fmla="*/ 248 w 248"/>
                    <a:gd name="T3" fmla="*/ 525 h 525"/>
                    <a:gd name="T4" fmla="*/ 29 w 248"/>
                    <a:gd name="T5" fmla="*/ 523 h 525"/>
                    <a:gd name="T6" fmla="*/ 0 w 248"/>
                    <a:gd name="T7" fmla="*/ 162 h 525"/>
                    <a:gd name="T8" fmla="*/ 93 w 248"/>
                    <a:gd name="T9" fmla="*/ 0 h 5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8"/>
                    <a:gd name="T16" fmla="*/ 0 h 525"/>
                    <a:gd name="T17" fmla="*/ 248 w 248"/>
                    <a:gd name="T18" fmla="*/ 525 h 5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8" h="525">
                      <a:moveTo>
                        <a:pt x="93" y="0"/>
                      </a:moveTo>
                      <a:lnTo>
                        <a:pt x="248" y="525"/>
                      </a:lnTo>
                      <a:lnTo>
                        <a:pt x="29" y="523"/>
                      </a:lnTo>
                      <a:lnTo>
                        <a:pt x="0" y="16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0043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56" name="Picture 1045" descr="바코드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07" t="9724" r="20175" b="6055"/>
            <a:stretch>
              <a:fillRect/>
            </a:stretch>
          </p:blipFill>
          <p:spPr bwMode="auto">
            <a:xfrm>
              <a:off x="3031" y="1732"/>
              <a:ext cx="52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AutoShape 1046"/>
            <p:cNvSpPr>
              <a:spLocks noChangeArrowheads="1"/>
            </p:cNvSpPr>
            <p:nvPr/>
          </p:nvSpPr>
          <p:spPr bwMode="auto">
            <a:xfrm>
              <a:off x="2799" y="1725"/>
              <a:ext cx="300" cy="49"/>
            </a:xfrm>
            <a:prstGeom prst="roundRect">
              <a:avLst>
                <a:gd name="adj" fmla="val 20227"/>
              </a:avLst>
            </a:prstGeom>
            <a:gradFill rotWithShape="1">
              <a:gsLst>
                <a:gs pos="0">
                  <a:srgbClr val="65B9FF"/>
                </a:gs>
                <a:gs pos="100000">
                  <a:srgbClr val="0060B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eaLnBrk="1" hangingPunct="1"/>
              <a:endParaRPr lang="ko-KR" altLang="en-US" sz="2000">
                <a:solidFill>
                  <a:srgbClr val="000000"/>
                </a:solidFill>
              </a:endParaRPr>
            </a:p>
          </p:txBody>
        </p:sp>
      </p:grpSp>
      <p:sp>
        <p:nvSpPr>
          <p:cNvPr id="63" name="Text Box 1047"/>
          <p:cNvSpPr txBox="1">
            <a:spLocks noChangeArrowheads="1"/>
          </p:cNvSpPr>
          <p:nvPr/>
        </p:nvSpPr>
        <p:spPr bwMode="auto">
          <a:xfrm>
            <a:off x="1779450" y="2600274"/>
            <a:ext cx="271463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ko-KR" sz="24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lang="en-US" altLang="ko-KR" sz="24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4" name="AutoShape 220"/>
          <p:cNvSpPr>
            <a:spLocks noChangeArrowheads="1"/>
          </p:cNvSpPr>
          <p:nvPr/>
        </p:nvSpPr>
        <p:spPr bwMode="auto">
          <a:xfrm>
            <a:off x="2411760" y="2420888"/>
            <a:ext cx="3168352" cy="50405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ko-KR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현황 분석</a:t>
            </a:r>
            <a:endParaRPr lang="ko-KR" altLang="ko-KR" sz="3200" dirty="0">
              <a:solidFill>
                <a:srgbClr val="0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6" name="AutoShape 220"/>
          <p:cNvSpPr>
            <a:spLocks noChangeArrowheads="1"/>
          </p:cNvSpPr>
          <p:nvPr/>
        </p:nvSpPr>
        <p:spPr bwMode="auto">
          <a:xfrm>
            <a:off x="2411760" y="3356992"/>
            <a:ext cx="3168352" cy="50405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ko-KR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비전 </a:t>
            </a:r>
            <a:r>
              <a:rPr lang="en-US" altLang="ko-KR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&amp; </a:t>
            </a:r>
            <a:r>
              <a:rPr lang="ko-KR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목표</a:t>
            </a:r>
            <a:endParaRPr lang="ko-KR" altLang="ko-KR" sz="3200" b="1" dirty="0">
              <a:solidFill>
                <a:srgbClr val="0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7" name="AutoShape 220"/>
          <p:cNvSpPr>
            <a:spLocks noChangeArrowheads="1"/>
          </p:cNvSpPr>
          <p:nvPr/>
        </p:nvSpPr>
        <p:spPr bwMode="auto">
          <a:xfrm>
            <a:off x="2411760" y="4293096"/>
            <a:ext cx="3168352" cy="50405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ko-KR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실천 과제</a:t>
            </a:r>
            <a:endParaRPr lang="ko-KR" altLang="ko-KR" sz="3200" b="1" dirty="0">
              <a:solidFill>
                <a:srgbClr val="0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8" name="AutoShape 220"/>
          <p:cNvSpPr>
            <a:spLocks noChangeArrowheads="1"/>
          </p:cNvSpPr>
          <p:nvPr/>
        </p:nvSpPr>
        <p:spPr bwMode="auto">
          <a:xfrm>
            <a:off x="2411760" y="5301208"/>
            <a:ext cx="3168352" cy="50405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ko-KR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소요 예산</a:t>
            </a:r>
            <a:endParaRPr lang="ko-KR" altLang="ko-KR" sz="3200" b="1" dirty="0">
              <a:solidFill>
                <a:srgbClr val="0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9" name="WordArt 59"/>
          <p:cNvSpPr>
            <a:spLocks noChangeArrowheads="1" noChangeShapeType="1" noTextEdit="1"/>
          </p:cNvSpPr>
          <p:nvPr/>
        </p:nvSpPr>
        <p:spPr bwMode="auto">
          <a:xfrm>
            <a:off x="3347864" y="1412776"/>
            <a:ext cx="2520280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ko-KR" altLang="en-US" sz="2800" b="1" kern="10" dirty="0" smtClean="0">
                <a:ln w="15875">
                  <a:solidFill>
                    <a:srgbClr val="000000">
                      <a:alpha val="50195"/>
                    </a:srgbClr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000000">
                      <a:alpha val="79999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보고 순서</a:t>
            </a:r>
            <a:endParaRPr lang="ko-KR" altLang="en-US" sz="2800" b="1" kern="10" dirty="0">
              <a:ln w="15875">
                <a:solidFill>
                  <a:srgbClr val="000000">
                    <a:alpha val="50195"/>
                  </a:srgbClr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9933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000000">
                    <a:alpha val="79999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4119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611560" y="3693720"/>
            <a:ext cx="7920880" cy="2074010"/>
            <a:chOff x="213817" y="4077072"/>
            <a:chExt cx="8804745" cy="166470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213817" y="4077072"/>
              <a:ext cx="8804745" cy="166470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817" y="4331994"/>
              <a:ext cx="8804745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학생들의 </a:t>
              </a:r>
              <a:r>
                <a:rPr lang="ko-KR" altLang="en-US" dirty="0" err="1" smtClean="0">
                  <a:latin typeface="+mj-ea"/>
                  <a:ea typeface="+mj-ea"/>
                </a:rPr>
                <a:t>취업처</a:t>
              </a:r>
              <a:r>
                <a:rPr lang="ko-KR" altLang="en-US" dirty="0" smtClean="0">
                  <a:latin typeface="+mj-ea"/>
                  <a:ea typeface="+mj-ea"/>
                </a:rPr>
                <a:t> 발굴을 통한 학과의 취업경쟁력 확보</a:t>
              </a:r>
              <a:endParaRPr lang="en-US" altLang="ko-KR" dirty="0" smtClean="0">
                <a:latin typeface="+mj-ea"/>
                <a:ea typeface="+mj-ea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산업체 수요를 반영한 시대에 부흥하는 전공경쟁력 확보</a:t>
              </a:r>
              <a:endParaRPr lang="en-US" altLang="ko-KR" dirty="0" smtClean="0">
                <a:latin typeface="+mj-ea"/>
                <a:ea typeface="+mj-ea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산학공동 프로그램 발굴을 통한 산학교류 및 지역산업 활성화</a:t>
              </a:r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51720" y="40007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산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·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 네트워크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-9317" y="1516863"/>
            <a:ext cx="3402870" cy="747420"/>
            <a:chOff x="28493" y="1237701"/>
            <a:chExt cx="3402870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475" y="1335139"/>
              <a:ext cx="3363888" cy="311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4,000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0" y="2171100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2780928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3542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8274" y="393283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현장실습교육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-129435" y="1412776"/>
            <a:ext cx="8805890" cy="1643975"/>
            <a:chOff x="-114804" y="2204864"/>
            <a:chExt cx="9113691" cy="1643975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09" y="2480687"/>
              <a:ext cx="8457678" cy="1368152"/>
              <a:chOff x="555127" y="1484095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7" y="1484095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15816" y="2786809"/>
              <a:ext cx="786864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smtClean="0"/>
                <a:t>직무 중심의 교육과정 운영과 산</a:t>
              </a:r>
              <a:r>
                <a:rPr lang="en-US" altLang="ko-KR" dirty="0" smtClean="0"/>
                <a:t>·</a:t>
              </a:r>
              <a:r>
                <a:rPr lang="ko-KR" altLang="en-US" dirty="0" smtClean="0"/>
                <a:t>학 네트워크 구축에 따른 현장실습을 </a:t>
              </a:r>
              <a:endParaRPr lang="en-US" altLang="ko-KR" dirty="0" smtClean="0"/>
            </a:p>
            <a:p>
              <a:r>
                <a:rPr lang="ko-KR" altLang="en-US" dirty="0" smtClean="0"/>
                <a:t>확대 </a:t>
              </a:r>
              <a:r>
                <a:rPr lang="ko-KR" altLang="en-US" dirty="0" err="1" smtClean="0"/>
                <a:t>하므로써</a:t>
              </a:r>
              <a:r>
                <a:rPr lang="ko-KR" altLang="en-US" dirty="0" smtClean="0"/>
                <a:t> 현장 실무형 인재를 양성하고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취업률 향상에 기여하고자 함</a:t>
              </a:r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1645" y="2204864"/>
              <a:ext cx="1394746" cy="57606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14804" y="2301694"/>
              <a:ext cx="18931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atin typeface="-윤고딕340" panose="020B0600000101010101" charset="-127"/>
                  <a:ea typeface="-윤고딕340" panose="020B0600000101010101" charset="-127"/>
                </a:rPr>
                <a:t>추진 목적</a:t>
              </a:r>
              <a:endParaRPr lang="ko-KR" altLang="en-US" sz="2000" b="1" dirty="0">
                <a:latin typeface="-윤고딕340" panose="020B0600000101010101" charset="-127"/>
                <a:ea typeface="-윤고딕340" panose="020B0600000101010101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0" y="3350121"/>
            <a:ext cx="2038274" cy="504053"/>
            <a:chOff x="26003" y="2975622"/>
            <a:chExt cx="2038274" cy="504053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793113" y="220851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"/>
            <p:cNvSpPr txBox="1">
              <a:spLocks noChangeArrowheads="1"/>
            </p:cNvSpPr>
            <p:nvPr/>
          </p:nvSpPr>
          <p:spPr bwMode="auto">
            <a:xfrm>
              <a:off x="103346" y="3026211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504423" y="4140832"/>
            <a:ext cx="8169224" cy="2494736"/>
            <a:chOff x="547210" y="3265221"/>
            <a:chExt cx="8005723" cy="3888432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547210" y="3265221"/>
              <a:ext cx="7893459" cy="38884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1225" y="3784875"/>
              <a:ext cx="7831708" cy="273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현장실습에 대한 사전 교육과정 </a:t>
              </a:r>
              <a:r>
                <a:rPr lang="ko-KR" altLang="en-US" dirty="0"/>
                <a:t>연계 운영 매뉴얼을 개발하여 추진</a:t>
              </a:r>
              <a:endParaRPr lang="en-US" altLang="ko-KR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현장실습 대상자는 현장실습 운영</a:t>
              </a:r>
              <a:r>
                <a:rPr lang="en-US" altLang="ko-KR" dirty="0" smtClean="0"/>
                <a:t>(</a:t>
              </a:r>
              <a:r>
                <a:rPr lang="ko-KR" altLang="en-US" dirty="0" smtClean="0"/>
                <a:t>안전포함</a:t>
              </a:r>
              <a:r>
                <a:rPr lang="en-US" altLang="ko-KR" dirty="0" smtClean="0"/>
                <a:t>)</a:t>
              </a:r>
              <a:r>
                <a:rPr lang="ko-KR" altLang="en-US" dirty="0" smtClean="0"/>
                <a:t>에 대한 교육을 실시</a:t>
              </a:r>
              <a:endParaRPr lang="en-US" altLang="ko-KR" dirty="0" smtClean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dirty="0" smtClean="0"/>
                <a:t>현장실습 순회지도</a:t>
              </a:r>
              <a:r>
                <a:rPr lang="en-US" altLang="ko-KR" dirty="0" smtClean="0"/>
                <a:t>(</a:t>
              </a:r>
              <a:r>
                <a:rPr lang="ko-KR" altLang="en-US" dirty="0" smtClean="0"/>
                <a:t>방문지도</a:t>
              </a:r>
              <a:r>
                <a:rPr lang="en-US" altLang="ko-KR" dirty="0" smtClean="0"/>
                <a:t>)</a:t>
              </a:r>
              <a:r>
                <a:rPr lang="ko-KR" altLang="en-US" dirty="0" smtClean="0"/>
                <a:t>시 가족회사 협약</a:t>
              </a:r>
              <a:endParaRPr lang="en-US" altLang="ko-KR" dirty="0" smtClean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dirty="0" smtClean="0"/>
                <a:t>2</a:t>
              </a:r>
              <a:r>
                <a:rPr lang="ko-KR" altLang="en-US" dirty="0" smtClean="0"/>
                <a:t>학년 </a:t>
              </a:r>
              <a:r>
                <a:rPr lang="en-US" altLang="ko-KR" dirty="0" smtClean="0"/>
                <a:t>2</a:t>
              </a:r>
              <a:r>
                <a:rPr lang="ko-KR" altLang="en-US" dirty="0" smtClean="0"/>
                <a:t>학기 조기취업자의 경우</a:t>
              </a:r>
              <a:r>
                <a:rPr lang="en-US" altLang="ko-KR" dirty="0" smtClean="0"/>
                <a:t>, </a:t>
              </a:r>
              <a:r>
                <a:rPr lang="ko-KR" altLang="en-US" dirty="0" err="1" smtClean="0"/>
                <a:t>실습학기제</a:t>
              </a:r>
              <a:r>
                <a:rPr lang="ko-KR" altLang="en-US" dirty="0" smtClean="0"/>
                <a:t> 운영을 통한 학점 부여 검토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983817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9552" y="3678210"/>
            <a:ext cx="8064896" cy="1304662"/>
            <a:chOff x="179512" y="2348880"/>
            <a:chExt cx="8839050" cy="130466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79512" y="2348880"/>
              <a:ext cx="8804745" cy="130466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817" y="2503299"/>
              <a:ext cx="880474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현장의 실무 및 직무 교육을 통한 전공 경쟁력 강화</a:t>
              </a:r>
              <a:endParaRPr lang="en-US" altLang="ko-KR" dirty="0" smtClean="0">
                <a:latin typeface="+mj-ea"/>
                <a:ea typeface="+mj-ea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현장실습을 통한 산업체 확보 및 교류를 통한 취업 경쟁력 확보</a:t>
              </a:r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35696" y="392369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현장실습교육 강화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-23853" y="1460365"/>
            <a:ext cx="3402870" cy="819428"/>
            <a:chOff x="28493" y="1237701"/>
            <a:chExt cx="3402870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48158" y="-18196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475" y="1346616"/>
              <a:ext cx="3363888" cy="284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4,500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0" y="2171100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2780928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06693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2053" y="403452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산학 공동 교육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-180202" y="1193301"/>
            <a:ext cx="8852935" cy="1657335"/>
            <a:chOff x="-165571" y="2131705"/>
            <a:chExt cx="9164459" cy="1657335"/>
          </a:xfrm>
        </p:grpSpPr>
        <p:grpSp>
          <p:nvGrpSpPr>
            <p:cNvPr id="11" name="그룹 10"/>
            <p:cNvGrpSpPr/>
            <p:nvPr/>
          </p:nvGrpSpPr>
          <p:grpSpPr>
            <a:xfrm>
              <a:off x="541210" y="2420888"/>
              <a:ext cx="8457678" cy="1368152"/>
              <a:chOff x="555128" y="1427708"/>
              <a:chExt cx="8005043" cy="1290092"/>
            </a:xfrm>
          </p:grpSpPr>
          <p:sp>
            <p:nvSpPr>
              <p:cNvPr id="12" name="직사각형 27"/>
              <p:cNvSpPr/>
              <p:nvPr/>
            </p:nvSpPr>
            <p:spPr>
              <a:xfrm>
                <a:off x="555128" y="1427708"/>
                <a:ext cx="8005043" cy="1290092"/>
              </a:xfrm>
              <a:custGeom>
                <a:avLst/>
                <a:gdLst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4672 w 8004672"/>
                  <a:gd name="connsiteY2" fmla="*/ 1290092 h 1290092"/>
                  <a:gd name="connsiteX3" fmla="*/ 0 w 8004672"/>
                  <a:gd name="connsiteY3" fmla="*/ 1290092 h 1290092"/>
                  <a:gd name="connsiteX4" fmla="*/ 0 w 8004672"/>
                  <a:gd name="connsiteY4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04672"/>
                  <a:gd name="connsiteY0" fmla="*/ 0 h 1290092"/>
                  <a:gd name="connsiteX1" fmla="*/ 8004672 w 8004672"/>
                  <a:gd name="connsiteY1" fmla="*/ 0 h 1290092"/>
                  <a:gd name="connsiteX2" fmla="*/ 8003085 w 8004672"/>
                  <a:gd name="connsiteY2" fmla="*/ 1005930 h 1290092"/>
                  <a:gd name="connsiteX3" fmla="*/ 8004672 w 8004672"/>
                  <a:gd name="connsiteY3" fmla="*/ 1290092 h 1290092"/>
                  <a:gd name="connsiteX4" fmla="*/ 0 w 8004672"/>
                  <a:gd name="connsiteY4" fmla="*/ 1290092 h 1290092"/>
                  <a:gd name="connsiteX5" fmla="*/ 0 w 8004672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25079"/>
                  <a:gd name="connsiteY0" fmla="*/ 0 h 1290092"/>
                  <a:gd name="connsiteX1" fmla="*/ 8004672 w 8025079"/>
                  <a:gd name="connsiteY1" fmla="*/ 0 h 1290092"/>
                  <a:gd name="connsiteX2" fmla="*/ 8003085 w 8025079"/>
                  <a:gd name="connsiteY2" fmla="*/ 1005930 h 1290092"/>
                  <a:gd name="connsiteX3" fmla="*/ 7711778 w 8025079"/>
                  <a:gd name="connsiteY3" fmla="*/ 1287711 h 1290092"/>
                  <a:gd name="connsiteX4" fmla="*/ 0 w 8025079"/>
                  <a:gd name="connsiteY4" fmla="*/ 1290092 h 1290092"/>
                  <a:gd name="connsiteX5" fmla="*/ 0 w 8025079"/>
                  <a:gd name="connsiteY5" fmla="*/ 0 h 1290092"/>
                  <a:gd name="connsiteX0" fmla="*/ 0 w 8005043"/>
                  <a:gd name="connsiteY0" fmla="*/ 0 h 1290092"/>
                  <a:gd name="connsiteX1" fmla="*/ 8004672 w 8005043"/>
                  <a:gd name="connsiteY1" fmla="*/ 0 h 1290092"/>
                  <a:gd name="connsiteX2" fmla="*/ 8003085 w 8005043"/>
                  <a:gd name="connsiteY2" fmla="*/ 1005930 h 1290092"/>
                  <a:gd name="connsiteX3" fmla="*/ 7711778 w 8005043"/>
                  <a:gd name="connsiteY3" fmla="*/ 1287711 h 1290092"/>
                  <a:gd name="connsiteX4" fmla="*/ 0 w 8005043"/>
                  <a:gd name="connsiteY4" fmla="*/ 1290092 h 1290092"/>
                  <a:gd name="connsiteX5" fmla="*/ 0 w 8005043"/>
                  <a:gd name="connsiteY5" fmla="*/ 0 h 129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5043" h="1290092">
                    <a:moveTo>
                      <a:pt x="0" y="0"/>
                    </a:moveTo>
                    <a:lnTo>
                      <a:pt x="8004672" y="0"/>
                    </a:lnTo>
                    <a:cubicBezTo>
                      <a:pt x="8004143" y="335310"/>
                      <a:pt x="8006657" y="1010386"/>
                      <a:pt x="8003085" y="1005930"/>
                    </a:cubicBezTo>
                    <a:cubicBezTo>
                      <a:pt x="7999513" y="1001474"/>
                      <a:pt x="7716011" y="1288240"/>
                      <a:pt x="7711778" y="1287711"/>
                    </a:cubicBezTo>
                    <a:lnTo>
                      <a:pt x="0" y="12900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rgbClr val="7F7F7F"/>
                </a:solidFill>
              </a:ln>
              <a:effectLst>
                <a:outerShdw blurRad="1905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marL="177792" indent="-177792" latinLnBrk="0">
                  <a:lnSpc>
                    <a:spcPct val="120000"/>
                  </a:lnSpc>
                  <a:spcAft>
                    <a:spcPts val="300"/>
                  </a:spcAft>
                  <a:buSzPct val="60000"/>
                </a:pPr>
                <a:endParaRPr lang="ko-KR" altLang="en-US" sz="1600" b="1" spc="-140" dirty="0">
                  <a:ln>
                    <a:solidFill>
                      <a:prstClr val="black">
                        <a:lumMod val="65000"/>
                        <a:lumOff val="35000"/>
                        <a:alpha val="0"/>
                      </a:prstClr>
                    </a:solidFill>
                  </a:ln>
                  <a:solidFill>
                    <a:srgbClr val="666666"/>
                  </a:solidFill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  <p:sp>
            <p:nvSpPr>
              <p:cNvPr id="13" name="직각 삼각형 12"/>
              <p:cNvSpPr/>
              <p:nvPr/>
            </p:nvSpPr>
            <p:spPr>
              <a:xfrm flipV="1">
                <a:off x="8265319" y="2425700"/>
                <a:ext cx="292100" cy="29210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539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scene3d>
                  <a:camera prst="orthographicFront"/>
                  <a:lightRig rig="threePt" dir="t"/>
                </a:scene3d>
                <a:sp3d>
                  <a:bevelT w="1270" h="6350"/>
                </a:sp3d>
              </a:bodyPr>
              <a:lstStyle/>
              <a:p>
                <a:pPr algn="ctr" latinLnBrk="0"/>
                <a:endParaRPr lang="ko-KR" altLang="en-US" sz="2400" spc="-151">
                  <a:solidFill>
                    <a:srgbClr val="FF0000"/>
                  </a:solidFill>
                  <a:effectLst>
                    <a:outerShdw blurRad="63500" algn="ctr" rotWithShape="0">
                      <a:prstClr val="black">
                        <a:alpha val="70000"/>
                      </a:prstClr>
                    </a:outerShdw>
                  </a:effectLst>
                  <a:latin typeface="-윤고딕340" panose="02030504000101010101" pitchFamily="18" charset="-127"/>
                  <a:ea typeface="-윤고딕340" panose="02030504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35728" y="2832935"/>
              <a:ext cx="80179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학과 특성화에 부합하는 산학 공동 교육 프로그램을 운영 </a:t>
              </a:r>
              <a:r>
                <a:rPr lang="ko-KR" altLang="en-US" dirty="0" err="1" smtClean="0"/>
                <a:t>하므로써</a:t>
              </a:r>
              <a:r>
                <a:rPr lang="ko-KR" altLang="en-US" dirty="0" smtClean="0"/>
                <a:t> 학생들의 교육성과를 창출하고 지역사회에 기여하고자 함</a:t>
              </a:r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1645" y="2131705"/>
              <a:ext cx="1266634" cy="57836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5571" y="2226802"/>
              <a:ext cx="1901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latin typeface="-윤고딕340" panose="020B0600000101010101" charset="-127"/>
                  <a:ea typeface="-윤고딕340" panose="020B0600000101010101" charset="-127"/>
                </a:rPr>
                <a:t>추진 목적</a:t>
              </a:r>
              <a:endParaRPr lang="ko-KR" altLang="en-US" sz="2000" b="1" dirty="0">
                <a:latin typeface="-윤고딕340" panose="020B0600000101010101" charset="-127"/>
                <a:ea typeface="-윤고딕340" panose="020B0600000101010101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502554" y="3909013"/>
            <a:ext cx="8167370" cy="28323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>
            <a:off x="0" y="3194842"/>
            <a:ext cx="2038274" cy="504053"/>
            <a:chOff x="26003" y="2975622"/>
            <a:chExt cx="2038274" cy="504053"/>
          </a:xfrm>
        </p:grpSpPr>
        <p:sp>
          <p:nvSpPr>
            <p:cNvPr id="20" name="양쪽 모서리가 둥근 사각형 19"/>
            <p:cNvSpPr/>
            <p:nvPr/>
          </p:nvSpPr>
          <p:spPr>
            <a:xfrm rot="5400000">
              <a:off x="793113" y="220851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21" name="TextBox 1"/>
            <p:cNvSpPr txBox="1">
              <a:spLocks noChangeArrowheads="1"/>
            </p:cNvSpPr>
            <p:nvPr/>
          </p:nvSpPr>
          <p:spPr bwMode="auto">
            <a:xfrm>
              <a:off x="26003" y="3043463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87060" y="4171028"/>
            <a:ext cx="69963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생활안전 강연 경진대회를 활용한 산학공동 프로그램 운영</a:t>
            </a:r>
            <a:endParaRPr lang="en-US" altLang="ko-KR" dirty="0"/>
          </a:p>
          <a:p>
            <a:r>
              <a:rPr lang="en-US" altLang="ko-KR" dirty="0"/>
              <a:t>      - </a:t>
            </a:r>
            <a:r>
              <a:rPr lang="ko-KR" altLang="en-US" dirty="0"/>
              <a:t>생활 안전 및 심폐소생술 </a:t>
            </a:r>
            <a:r>
              <a:rPr lang="en-US" altLang="ko-KR" dirty="0"/>
              <a:t>PPT </a:t>
            </a:r>
            <a:r>
              <a:rPr lang="ko-KR" altLang="en-US" dirty="0"/>
              <a:t>경진대회 개최 </a:t>
            </a:r>
            <a:r>
              <a:rPr lang="en-US" altLang="ko-KR" dirty="0"/>
              <a:t>(1</a:t>
            </a:r>
            <a:r>
              <a:rPr lang="ko-KR" altLang="en-US" dirty="0"/>
              <a:t>학년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/>
              <a:t>캡스톤</a:t>
            </a:r>
            <a:r>
              <a:rPr lang="ko-KR" altLang="en-US" dirty="0"/>
              <a:t> 디자인 정규 교과목을 활용한 산학공동 프로그램 운영 </a:t>
            </a:r>
            <a:endParaRPr lang="en-US" altLang="ko-KR" dirty="0"/>
          </a:p>
          <a:p>
            <a:r>
              <a:rPr lang="en-US" altLang="ko-KR" dirty="0"/>
              <a:t>     - </a:t>
            </a:r>
            <a:r>
              <a:rPr lang="ko-KR" altLang="en-US" dirty="0"/>
              <a:t>산학 연계를 통한 안전시설에 대한 시제품 제작 및 연구 </a:t>
            </a:r>
            <a:r>
              <a:rPr lang="en-US" altLang="ko-KR" dirty="0"/>
              <a:t>(2</a:t>
            </a:r>
            <a:r>
              <a:rPr lang="ko-KR" altLang="en-US" dirty="0"/>
              <a:t>학년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en-US" altLang="ko-KR" dirty="0" smtClean="0"/>
              <a:t>    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pc="-100" dirty="0" smtClean="0"/>
              <a:t>지역의 소방서와의 </a:t>
            </a:r>
            <a:r>
              <a:rPr lang="ko-KR" altLang="en-US" spc="-100" dirty="0"/>
              <a:t>협업 관계를 통한 지역기여 교육 프로그램 운영</a:t>
            </a:r>
            <a:endParaRPr lang="en-US" altLang="ko-KR" spc="-100" dirty="0"/>
          </a:p>
          <a:p>
            <a:r>
              <a:rPr lang="en-US" altLang="ko-KR" dirty="0"/>
              <a:t>     - </a:t>
            </a:r>
            <a:r>
              <a:rPr lang="ko-KR" altLang="en-US" dirty="0"/>
              <a:t>소방공무원 대상 소방시설 점검교육 </a:t>
            </a:r>
            <a:r>
              <a:rPr lang="ko-KR" altLang="en-US" dirty="0" smtClean="0"/>
              <a:t>추진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79209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3227" y="-2676691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611560" y="3777193"/>
            <a:ext cx="7992888" cy="1461120"/>
            <a:chOff x="179512" y="2471936"/>
            <a:chExt cx="8839050" cy="146112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79512" y="2471936"/>
              <a:ext cx="8804745" cy="14611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817" y="2503299"/>
              <a:ext cx="8804745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산학 연계 공동 교육을 통한 창의적 교육 경쟁력 강화</a:t>
              </a:r>
              <a:endParaRPr lang="en-US" altLang="ko-KR" dirty="0" smtClean="0">
                <a:latin typeface="+mj-ea"/>
                <a:ea typeface="+mj-ea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산업체 교육운영 참여를 통한 학과 홍보 및 취업 강화</a:t>
              </a:r>
              <a:endParaRPr lang="en-US" altLang="ko-KR" dirty="0" smtClean="0">
                <a:latin typeface="+mj-ea"/>
                <a:ea typeface="+mj-ea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dirty="0" smtClean="0">
                  <a:latin typeface="+mj-ea"/>
                  <a:ea typeface="+mj-ea"/>
                </a:rPr>
                <a:t>산학 연계 협업 교육 프로그램을 통한 지역사회 안전의식 강화</a:t>
              </a:r>
              <a:endParaRPr lang="ko-KR" altLang="en-US" dirty="0">
                <a:latin typeface="+mj-ea"/>
                <a:ea typeface="+mj-ea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564730" y="392369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산학 공동 교육 프로그램 운영</a:t>
            </a:r>
            <a:endParaRPr lang="ko-KR" altLang="en-US" sz="2000" dirty="0">
              <a:solidFill>
                <a:srgbClr val="FFFF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0" y="1484784"/>
            <a:ext cx="3379491" cy="768035"/>
            <a:chOff x="55658" y="1230581"/>
            <a:chExt cx="3379491" cy="540162"/>
          </a:xfrm>
        </p:grpSpPr>
        <p:sp>
          <p:nvSpPr>
            <p:cNvPr id="16" name="양쪽 모서리가 둥근 사각형 15"/>
            <p:cNvSpPr/>
            <p:nvPr/>
          </p:nvSpPr>
          <p:spPr>
            <a:xfrm rot="5400000">
              <a:off x="1475323" y="-189084"/>
              <a:ext cx="540162" cy="33794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460" y="1335267"/>
              <a:ext cx="3363888" cy="30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소요 예산 </a:t>
              </a:r>
              <a:r>
                <a:rPr lang="en-US" altLang="ko-KR" sz="2200" dirty="0" smtClean="0">
                  <a:latin typeface="HY울릉도M" pitchFamily="18" charset="-127"/>
                  <a:ea typeface="HY울릉도M" pitchFamily="18" charset="-127"/>
                </a:rPr>
                <a:t>: 7,000</a:t>
              </a:r>
              <a:r>
                <a:rPr lang="ko-KR" altLang="en-US" sz="2200" dirty="0" smtClean="0">
                  <a:latin typeface="HY울릉도M" pitchFamily="18" charset="-127"/>
                  <a:ea typeface="HY울릉도M" pitchFamily="18" charset="-127"/>
                </a:rPr>
                <a:t>천원</a:t>
              </a:r>
              <a:endParaRPr lang="ko-KR" altLang="en-US" sz="22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13" name="양쪽 모서리가 둥근 사각형 12"/>
          <p:cNvSpPr/>
          <p:nvPr/>
        </p:nvSpPr>
        <p:spPr>
          <a:xfrm rot="5400000">
            <a:off x="537820" y="2171100"/>
            <a:ext cx="540162" cy="1615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2780928"/>
            <a:ext cx="336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울릉도M" pitchFamily="18" charset="-127"/>
                <a:ea typeface="HY울릉도M" pitchFamily="18" charset="-127"/>
              </a:rPr>
              <a:t>기대효과</a:t>
            </a:r>
            <a:endParaRPr lang="ko-KR" altLang="en-US" sz="20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07951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258637"/>
              </p:ext>
            </p:extLst>
          </p:nvPr>
        </p:nvGraphicFramePr>
        <p:xfrm>
          <a:off x="249345" y="1025352"/>
          <a:ext cx="8640959" cy="5849022"/>
        </p:xfrm>
        <a:graphic>
          <a:graphicData uri="http://schemas.openxmlformats.org/drawingml/2006/table">
            <a:tbl>
              <a:tblPr/>
              <a:tblGrid>
                <a:gridCol w="2736304"/>
                <a:gridCol w="2592288"/>
                <a:gridCol w="864096"/>
                <a:gridCol w="864096"/>
                <a:gridCol w="864096"/>
                <a:gridCol w="720079"/>
              </a:tblGrid>
              <a:tr h="3346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실천과제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세부내역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</a:t>
                      </a: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차년도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</a:t>
                      </a: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차년도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</a:t>
                      </a: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차년도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FF5E5A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총계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</a:tr>
              <a:tr h="4121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1.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현장맞춤형 교육과정 편성 및 운영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교육과정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운영 평가 및 개선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1,800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1,800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1,800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5,400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2.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취업 성공지원 프로그램 운영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특강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6,400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6,400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6,400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19,200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취업캠프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8,000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8,000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8,000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24,000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소방산업 전시회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견학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2,500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7,500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화재예방분야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탐방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2,200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2,200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2,200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6,600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3.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현장중심 교육환경 구축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현장중심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첨단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실험실습실 구축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20,000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20,000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현장중심 실험실습 기자재 확보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70,000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70,000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6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스마트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환경 강의 시스템 구축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50,000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50,00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100,000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4.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인성 및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진로 교육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프로그램 운영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인성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및 진로 교육 특강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1,500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5.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학생 자치활동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강화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동아리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활동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18,000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운영성과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발표회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6.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산학 </a:t>
                      </a:r>
                      <a:r>
                        <a:rPr lang="ko-KR" altLang="en-US" sz="1200" b="0" kern="0" spc="0" dirty="0" err="1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네크워크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강화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여비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및 업무추진비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12,000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-7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7. </a:t>
                      </a: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현장실습 교육 </a:t>
                      </a:r>
                      <a:r>
                        <a:rPr lang="ko-KR" altLang="en-US" sz="1200" b="0" kern="0" spc="-7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강화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현장실습 </a:t>
                      </a:r>
                      <a:r>
                        <a:rPr lang="ko-KR" altLang="en-US" sz="1200" b="0" kern="0" spc="-7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재료비 및 동기유발 지원비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4,500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13,500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2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8. </a:t>
                      </a:r>
                      <a:r>
                        <a:rPr lang="ko-KR" alt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산학공동 </a:t>
                      </a:r>
                      <a:r>
                        <a:rPr lang="ko-KR" altLang="en-US" sz="1200" b="0" kern="0" spc="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교육프로그램 운영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경진대회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1200" b="0" kern="0" spc="-70" dirty="0" err="1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캡스톤</a:t>
                      </a: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1200" b="0" kern="0" spc="-7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디자인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9,000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70" dirty="0" smtClean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지역기여 프로그램</a:t>
                      </a:r>
                      <a:endParaRPr lang="ko-KR" altLang="en-US" sz="1200" b="0" kern="0" spc="0" dirty="0">
                        <a:solidFill>
                          <a:srgbClr val="0579CD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579CD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6,000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62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FF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총 계</a:t>
                      </a:r>
                    </a:p>
                  </a:txBody>
                  <a:tcPr marL="35656" marR="35656" marT="9858" marB="9858" anchor="ctr">
                    <a:lnL>
                      <a:noFill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FF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94,400</a:t>
                      </a:r>
                    </a:p>
                  </a:txBody>
                  <a:tcPr marL="35656" marR="35656" marT="9858" marB="9858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FF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119,400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FF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64,400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FF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323,200</a:t>
                      </a:r>
                    </a:p>
                  </a:txBody>
                  <a:tcPr marL="35656" marR="35656" marT="9858" marB="985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Group 217"/>
          <p:cNvGrpSpPr>
            <a:grpSpLocks/>
          </p:cNvGrpSpPr>
          <p:nvPr/>
        </p:nvGrpSpPr>
        <p:grpSpPr bwMode="auto">
          <a:xfrm>
            <a:off x="0" y="0"/>
            <a:ext cx="9144000" cy="794321"/>
            <a:chOff x="827" y="1757"/>
            <a:chExt cx="4608" cy="455"/>
          </a:xfrm>
        </p:grpSpPr>
        <p:grpSp>
          <p:nvGrpSpPr>
            <p:cNvPr id="6" name="Group 218"/>
            <p:cNvGrpSpPr>
              <a:grpSpLocks/>
            </p:cNvGrpSpPr>
            <p:nvPr/>
          </p:nvGrpSpPr>
          <p:grpSpPr bwMode="auto">
            <a:xfrm>
              <a:off x="827" y="1757"/>
              <a:ext cx="4608" cy="455"/>
              <a:chOff x="827" y="1757"/>
              <a:chExt cx="4608" cy="455"/>
            </a:xfrm>
          </p:grpSpPr>
          <p:grpSp>
            <p:nvGrpSpPr>
              <p:cNvPr id="8" name="Group 219"/>
              <p:cNvGrpSpPr>
                <a:grpSpLocks/>
              </p:cNvGrpSpPr>
              <p:nvPr/>
            </p:nvGrpSpPr>
            <p:grpSpPr bwMode="auto">
              <a:xfrm>
                <a:off x="827" y="1757"/>
                <a:ext cx="4608" cy="455"/>
                <a:chOff x="543" y="1829"/>
                <a:chExt cx="5663" cy="558"/>
              </a:xfrm>
            </p:grpSpPr>
            <p:sp>
              <p:nvSpPr>
                <p:cNvPr id="12" name="AutoShape 220"/>
                <p:cNvSpPr>
                  <a:spLocks noChangeArrowheads="1"/>
                </p:cNvSpPr>
                <p:nvPr/>
              </p:nvSpPr>
              <p:spPr bwMode="auto">
                <a:xfrm>
                  <a:off x="1491" y="1829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r>
                    <a:rPr lang="ko-KR" altLang="en-US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itchFamily="18" charset="-127"/>
                      <a:ea typeface="HY울릉도M" pitchFamily="18" charset="-127"/>
                    </a:rPr>
                    <a:t>소요예산</a:t>
                  </a:r>
                  <a:endParaRPr lang="ko-KR" altLang="ko-KR" sz="3200" b="1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3" name="Group 221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14" name="AutoShape 222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" name="Freeform 224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9" name="Picture 225" descr="바코드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1204" y="1789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AutoShape 226"/>
              <p:cNvSpPr>
                <a:spLocks noChangeArrowheads="1"/>
              </p:cNvSpPr>
              <p:nvPr/>
            </p:nvSpPr>
            <p:spPr bwMode="auto">
              <a:xfrm>
                <a:off x="842" y="1771"/>
                <a:ext cx="441" cy="73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Text Box 227"/>
            <p:cNvSpPr txBox="1">
              <a:spLocks noChangeArrowheads="1"/>
            </p:cNvSpPr>
            <p:nvPr/>
          </p:nvSpPr>
          <p:spPr bwMode="auto">
            <a:xfrm>
              <a:off x="987" y="1870"/>
              <a:ext cx="190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3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en-US" altLang="ko-KR" sz="3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7962538" y="671788"/>
            <a:ext cx="97206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500" fontAlgn="base" latinLnBrk="0">
              <a:lnSpc>
                <a:spcPct val="180000"/>
              </a:lnSpc>
              <a:spcBef>
                <a:spcPts val="500"/>
              </a:spcBef>
            </a:pPr>
            <a:r>
              <a:rPr lang="ko-KR" altLang="en-US" sz="1200" b="1" kern="0" spc="-30" dirty="0" smtClean="0">
                <a:latin typeface="HY울릉도M" panose="020B0600000101010101" charset="-127"/>
                <a:ea typeface="HY울릉도M" panose="020B0600000101010101" charset="-127"/>
              </a:rPr>
              <a:t>단위 </a:t>
            </a:r>
            <a:r>
              <a:rPr lang="en-US" altLang="ko-KR" sz="1200" b="1" kern="0" spc="-30" dirty="0">
                <a:latin typeface="HY울릉도M" panose="020B0600000101010101" charset="-127"/>
                <a:ea typeface="HY울릉도M" panose="020B0600000101010101" charset="-127"/>
              </a:rPr>
              <a:t>: </a:t>
            </a:r>
            <a:r>
              <a:rPr lang="ko-KR" altLang="en-US" sz="1200" b="1" kern="0" spc="-30" dirty="0" smtClean="0">
                <a:latin typeface="HY울릉도M" panose="020B0600000101010101" charset="-127"/>
                <a:ea typeface="HY울릉도M" panose="020B0600000101010101" charset="-127"/>
              </a:rPr>
              <a:t>천원</a:t>
            </a:r>
            <a:endParaRPr lang="ko-KR" altLang="en-US" sz="1200" b="1" kern="0" spc="0" dirty="0">
              <a:effectLst/>
              <a:latin typeface="HY울릉도M" panose="020B0600000101010101" charset="-127"/>
              <a:ea typeface="HY울릉도M" panose="020B0600000101010101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89780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887998" y="-1874036"/>
            <a:ext cx="499844" cy="60121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491880" y="868610"/>
            <a:ext cx="4680520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700" b="1" kern="1200" spc="-150">
                <a:solidFill>
                  <a:schemeClr val="bg1"/>
                </a:solidFill>
                <a:latin typeface="+mj-lt"/>
                <a:ea typeface="-윤고딕340" panose="02030504000101010101" pitchFamily="18" charset="-127"/>
                <a:cs typeface="+mj-cs"/>
              </a:defRPr>
            </a:lvl1pPr>
          </a:lstStyle>
          <a:p>
            <a:r>
              <a:rPr lang="ko-KR" altLang="en-US" spc="0" dirty="0" smtClean="0">
                <a:latin typeface="-윤고딕340" panose="020B0600000101010101" charset="-127"/>
                <a:ea typeface="-윤고딕340" panose="020B0600000101010101" charset="-127"/>
              </a:rPr>
              <a:t>공직기반 인력수급 전망</a:t>
            </a:r>
            <a:endParaRPr lang="ko-KR" altLang="en-US" spc="0" dirty="0"/>
          </a:p>
        </p:txBody>
      </p:sp>
      <p:pic>
        <p:nvPicPr>
          <p:cNvPr id="5" name="_x183284472" descr="EMB0000072428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22" y="1608694"/>
            <a:ext cx="756084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944512"/>
              </p:ext>
            </p:extLst>
          </p:nvPr>
        </p:nvGraphicFramePr>
        <p:xfrm>
          <a:off x="812418" y="4221088"/>
          <a:ext cx="7591171" cy="2506980"/>
        </p:xfrm>
        <a:graphic>
          <a:graphicData uri="http://schemas.openxmlformats.org/drawingml/2006/table">
            <a:tbl>
              <a:tblPr/>
              <a:tblGrid>
                <a:gridCol w="1578893"/>
                <a:gridCol w="792088"/>
                <a:gridCol w="864096"/>
                <a:gridCol w="769360"/>
                <a:gridCol w="689356"/>
                <a:gridCol w="724662"/>
                <a:gridCol w="724662"/>
                <a:gridCol w="724662"/>
                <a:gridCol w="723392"/>
              </a:tblGrid>
              <a:tr h="602821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상반기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하반기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</a:tr>
              <a:tr h="3421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22,319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2,080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1,500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3,625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3,907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3,927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3,769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3,511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</a:tr>
              <a:tr h="342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현장활동인력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19,254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2,080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1,500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2,931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2,932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2,939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3,436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3,436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2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소방특별조사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1,529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534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516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479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2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농어촌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119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구급대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21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소방안전교육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681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189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113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70098" y="380438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-윤고딕340" panose="020B0600000101010101" charset="-127"/>
                <a:ea typeface="-윤고딕340" panose="020B0600000101010101" charset="-127"/>
              </a:rPr>
              <a:t>부족 소방공무원 확충 </a:t>
            </a:r>
            <a:r>
              <a:rPr lang="en-US" altLang="ko-KR" dirty="0" smtClean="0">
                <a:latin typeface="-윤고딕340" panose="020B0600000101010101" charset="-127"/>
                <a:ea typeface="-윤고딕340" panose="020B0600000101010101" charset="-127"/>
              </a:rPr>
              <a:t>5</a:t>
            </a:r>
            <a:r>
              <a:rPr lang="ko-KR" altLang="en-US" dirty="0" smtClean="0">
                <a:latin typeface="-윤고딕340" panose="020B0600000101010101" charset="-127"/>
                <a:ea typeface="-윤고딕340" panose="020B0600000101010101" charset="-127"/>
              </a:rPr>
              <a:t>개년 계획</a:t>
            </a:r>
            <a:endParaRPr lang="ko-KR" altLang="en-US" dirty="0">
              <a:latin typeface="-윤고딕340" panose="020B0600000101010101" charset="-127"/>
              <a:ea typeface="-윤고딕340" panose="020B0600000101010101" charset="-127"/>
            </a:endParaRPr>
          </a:p>
        </p:txBody>
      </p:sp>
      <p:sp>
        <p:nvSpPr>
          <p:cNvPr id="8" name="모서리가 둥근 직사각형 7">
            <a:extLst>
              <a:ext uri="{FF2B5EF4-FFF2-40B4-BE49-F238E27FC236}">
                <a16:creationId xmlns:a16="http://schemas.microsoft.com/office/drawing/2014/main" xmlns="" id="{9EB03F4D-8835-A549-83A2-72A8970A610E}"/>
              </a:ext>
            </a:extLst>
          </p:cNvPr>
          <p:cNvSpPr/>
          <p:nvPr/>
        </p:nvSpPr>
        <p:spPr>
          <a:xfrm>
            <a:off x="179512" y="1487572"/>
            <a:ext cx="8856984" cy="5253795"/>
          </a:xfrm>
          <a:prstGeom prst="roundRect">
            <a:avLst>
              <a:gd name="adj" fmla="val 7385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</p:txBody>
      </p:sp>
      <p:grpSp>
        <p:nvGrpSpPr>
          <p:cNvPr id="9" name="Group 217"/>
          <p:cNvGrpSpPr>
            <a:grpSpLocks/>
          </p:cNvGrpSpPr>
          <p:nvPr/>
        </p:nvGrpSpPr>
        <p:grpSpPr bwMode="auto">
          <a:xfrm>
            <a:off x="0" y="0"/>
            <a:ext cx="9144000" cy="794321"/>
            <a:chOff x="827" y="1757"/>
            <a:chExt cx="4608" cy="455"/>
          </a:xfrm>
        </p:grpSpPr>
        <p:grpSp>
          <p:nvGrpSpPr>
            <p:cNvPr id="10" name="Group 218"/>
            <p:cNvGrpSpPr>
              <a:grpSpLocks/>
            </p:cNvGrpSpPr>
            <p:nvPr/>
          </p:nvGrpSpPr>
          <p:grpSpPr bwMode="auto">
            <a:xfrm>
              <a:off x="827" y="1757"/>
              <a:ext cx="4608" cy="455"/>
              <a:chOff x="827" y="1757"/>
              <a:chExt cx="4608" cy="455"/>
            </a:xfrm>
          </p:grpSpPr>
          <p:grpSp>
            <p:nvGrpSpPr>
              <p:cNvPr id="12" name="Group 219"/>
              <p:cNvGrpSpPr>
                <a:grpSpLocks/>
              </p:cNvGrpSpPr>
              <p:nvPr/>
            </p:nvGrpSpPr>
            <p:grpSpPr bwMode="auto">
              <a:xfrm>
                <a:off x="827" y="1757"/>
                <a:ext cx="4608" cy="455"/>
                <a:chOff x="543" y="1829"/>
                <a:chExt cx="5663" cy="558"/>
              </a:xfrm>
            </p:grpSpPr>
            <p:sp>
              <p:nvSpPr>
                <p:cNvPr id="15" name="AutoShape 220"/>
                <p:cNvSpPr>
                  <a:spLocks noChangeArrowheads="1"/>
                </p:cNvSpPr>
                <p:nvPr/>
              </p:nvSpPr>
              <p:spPr bwMode="auto">
                <a:xfrm>
                  <a:off x="1491" y="1829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r>
                    <a:rPr lang="ko-KR" altLang="en-US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견고딕" panose="02030600000101010101" pitchFamily="18" charset="-127"/>
                      <a:ea typeface="HY견고딕" panose="02030600000101010101" pitchFamily="18" charset="-127"/>
                    </a:rPr>
                    <a:t>현황 분석</a:t>
                  </a:r>
                  <a:endParaRPr lang="ko-KR" altLang="ko-KR" sz="3200" b="1" dirty="0">
                    <a:solidFill>
                      <a:srgbClr val="000000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endParaRPr>
                </a:p>
              </p:txBody>
            </p:sp>
            <p:grpSp>
              <p:nvGrpSpPr>
                <p:cNvPr id="16" name="Group 221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17" name="AutoShape 222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8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9" name="Freeform 224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13" name="Picture 225" descr="바코드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1204" y="1789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AutoShape 226"/>
              <p:cNvSpPr>
                <a:spLocks noChangeArrowheads="1"/>
              </p:cNvSpPr>
              <p:nvPr/>
            </p:nvSpPr>
            <p:spPr bwMode="auto">
              <a:xfrm>
                <a:off x="842" y="1771"/>
                <a:ext cx="441" cy="73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" name="Text Box 227"/>
            <p:cNvSpPr txBox="1">
              <a:spLocks noChangeArrowheads="1"/>
            </p:cNvSpPr>
            <p:nvPr/>
          </p:nvSpPr>
          <p:spPr bwMode="auto">
            <a:xfrm>
              <a:off x="987" y="1870"/>
              <a:ext cx="190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360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000940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748817" y="-2453855"/>
            <a:ext cx="591027" cy="619934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421824" y="375433"/>
            <a:ext cx="4680520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700" b="1" kern="1200" spc="-150">
                <a:solidFill>
                  <a:schemeClr val="bg1"/>
                </a:solidFill>
                <a:latin typeface="+mj-lt"/>
                <a:ea typeface="-윤고딕340" panose="02030504000101010101" pitchFamily="18" charset="-127"/>
                <a:cs typeface="+mj-cs"/>
              </a:defRPr>
            </a:lvl1pPr>
          </a:lstStyle>
          <a:p>
            <a:r>
              <a:rPr lang="ko-KR" altLang="en-US" spc="0" dirty="0" smtClean="0">
                <a:latin typeface="-윤고딕340" panose="020B0600000101010101" charset="-127"/>
                <a:ea typeface="-윤고딕340" panose="020B0600000101010101" charset="-127"/>
              </a:rPr>
              <a:t>산업기반 인력수급 전망</a:t>
            </a:r>
            <a:endParaRPr lang="ko-KR" altLang="en-US" spc="0" dirty="0"/>
          </a:p>
        </p:txBody>
      </p:sp>
      <p:sp>
        <p:nvSpPr>
          <p:cNvPr id="5" name="직사각형 4"/>
          <p:cNvSpPr/>
          <p:nvPr/>
        </p:nvSpPr>
        <p:spPr>
          <a:xfrm>
            <a:off x="899592" y="3922358"/>
            <a:ext cx="7202752" cy="472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</a:pPr>
            <a:r>
              <a:rPr lang="ko-KR" altLang="en-US" sz="1900" kern="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❏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 </a:t>
            </a:r>
            <a:r>
              <a:rPr lang="ko-KR" altLang="en-US" kern="0" spc="-70" dirty="0" smtClean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직업별 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중장기 인력수급전망 </a:t>
            </a:r>
            <a:r>
              <a:rPr lang="en-US" altLang="ko-KR" kern="0" spc="-100" dirty="0" smtClean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(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한국고용정보원</a:t>
            </a:r>
            <a:r>
              <a:rPr lang="en-US" altLang="ko-KR" kern="0" spc="-10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)</a:t>
            </a:r>
            <a:endParaRPr lang="ko-KR" altLang="en-US" sz="1200" kern="0" spc="0" dirty="0">
              <a:solidFill>
                <a:srgbClr val="000000"/>
              </a:solidFill>
              <a:effectLst/>
              <a:latin typeface="HY울릉도M" panose="020B0600000101010101" charset="-127"/>
              <a:ea typeface="HY울릉도M" panose="020B0600000101010101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99592" y="1042038"/>
            <a:ext cx="7795552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1900" kern="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❏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 중장기 인력수급전망 상위 </a:t>
            </a:r>
            <a:r>
              <a:rPr lang="en-US" altLang="ko-KR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10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대 </a:t>
            </a:r>
            <a:r>
              <a:rPr lang="ko-KR" altLang="en-US" kern="0" spc="-70" dirty="0" smtClean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업종 </a:t>
            </a:r>
            <a:r>
              <a:rPr lang="en-US" altLang="ko-KR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(</a:t>
            </a:r>
            <a:r>
              <a:rPr lang="ko-KR" altLang="en-US" kern="0" spc="-70" dirty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한국고용정보원</a:t>
            </a:r>
            <a:r>
              <a:rPr lang="en-US" altLang="ko-KR" kern="0" spc="-70" dirty="0" smtClean="0">
                <a:solidFill>
                  <a:srgbClr val="000000"/>
                </a:solidFill>
                <a:latin typeface="HY울릉도M" panose="020B0600000101010101" charset="-127"/>
                <a:ea typeface="HY울릉도M" panose="020B0600000101010101" charset="-127"/>
              </a:rPr>
              <a:t>)</a:t>
            </a:r>
            <a:endParaRPr lang="ko-KR" altLang="en-US" sz="1200" kern="0" dirty="0">
              <a:solidFill>
                <a:srgbClr val="000000"/>
              </a:solidFill>
              <a:latin typeface="HY울릉도M" panose="020B0600000101010101" charset="-127"/>
              <a:ea typeface="HY울릉도M" panose="020B0600000101010101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090714"/>
              </p:ext>
            </p:extLst>
          </p:nvPr>
        </p:nvGraphicFramePr>
        <p:xfrm>
          <a:off x="1043608" y="1618102"/>
          <a:ext cx="6912768" cy="2263140"/>
        </p:xfrm>
        <a:graphic>
          <a:graphicData uri="http://schemas.openxmlformats.org/drawingml/2006/table">
            <a:tbl>
              <a:tblPr/>
              <a:tblGrid>
                <a:gridCol w="3456384"/>
                <a:gridCol w="3456384"/>
              </a:tblGrid>
              <a:tr h="19875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 후 유망직업 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 내의 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경영지도 및 진단 전문가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방재 및 소방관리 기술자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소음진동환경기술자 및 연구원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보건위생 및 환경 사원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에너지시험원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항공기 정비원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에너지공학기술자 및 연구원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환경시험원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6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소방설비설계 및 감리 기술자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인사 및 노사 관련 전문가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399958"/>
              </p:ext>
            </p:extLst>
          </p:nvPr>
        </p:nvGraphicFramePr>
        <p:xfrm>
          <a:off x="1044968" y="4394795"/>
          <a:ext cx="6912000" cy="2016225"/>
        </p:xfrm>
        <a:graphic>
          <a:graphicData uri="http://schemas.openxmlformats.org/drawingml/2006/table">
            <a:tbl>
              <a:tblPr/>
              <a:tblGrid>
                <a:gridCol w="2160000"/>
                <a:gridCol w="864000"/>
                <a:gridCol w="864000"/>
                <a:gridCol w="864000"/>
                <a:gridCol w="2160000"/>
              </a:tblGrid>
              <a:tr h="4032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취업자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천명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취업자증감률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연평균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2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2018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2023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 ~ 2023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소방공학기술자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2.9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안전관리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및 검사원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48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57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64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2.8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산업안전 및 위험관리원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39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51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2.8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9EB03F4D-8835-A549-83A2-72A8970A610E}"/>
              </a:ext>
            </a:extLst>
          </p:cNvPr>
          <p:cNvSpPr/>
          <p:nvPr/>
        </p:nvSpPr>
        <p:spPr>
          <a:xfrm>
            <a:off x="179512" y="1052736"/>
            <a:ext cx="8856984" cy="5544616"/>
          </a:xfrm>
          <a:prstGeom prst="roundRect">
            <a:avLst>
              <a:gd name="adj" fmla="val 7385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89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706510" y="-2496162"/>
            <a:ext cx="675641" cy="619934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419872" y="350302"/>
            <a:ext cx="4680520" cy="506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700" b="1" kern="1200" spc="-150">
                <a:solidFill>
                  <a:schemeClr val="bg1"/>
                </a:solidFill>
                <a:latin typeface="+mj-lt"/>
                <a:ea typeface="-윤고딕340" panose="02030504000101010101" pitchFamily="18" charset="-127"/>
                <a:cs typeface="+mj-cs"/>
              </a:defRPr>
            </a:lvl1pPr>
          </a:lstStyle>
          <a:p>
            <a:r>
              <a:rPr lang="ko-KR" altLang="en-US" spc="0" dirty="0" smtClean="0">
                <a:latin typeface="-윤고딕340" panose="020B0600000101010101" charset="-127"/>
                <a:ea typeface="-윤고딕340" panose="020B0600000101010101" charset="-127"/>
              </a:rPr>
              <a:t>학과 지표 현황</a:t>
            </a:r>
            <a:endParaRPr lang="ko-KR" altLang="en-US" spc="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973889"/>
              </p:ext>
            </p:extLst>
          </p:nvPr>
        </p:nvGraphicFramePr>
        <p:xfrm>
          <a:off x="869110" y="1418307"/>
          <a:ext cx="7477788" cy="720080"/>
        </p:xfrm>
        <a:graphic>
          <a:graphicData uri="http://schemas.openxmlformats.org/drawingml/2006/table">
            <a:tbl>
              <a:tblPr/>
              <a:tblGrid>
                <a:gridCol w="1861162"/>
                <a:gridCol w="1877732"/>
                <a:gridCol w="1869447"/>
                <a:gridCol w="1869447"/>
              </a:tblGrid>
              <a:tr h="3600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2018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경쟁률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7.1:1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6.9:1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8.2:1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81676" y="1069449"/>
            <a:ext cx="14421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lvl="0" algn="just"/>
            <a:r>
              <a:rPr lang="ko-KR" altLang="en-US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❏ 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입시 경쟁률</a:t>
            </a: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굴림" pitchFamily="50" charset="-127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62992" y="2179955"/>
            <a:ext cx="161104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lvl="0" algn="just"/>
            <a:r>
              <a:rPr lang="ko-KR" altLang="en-US" sz="14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❏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신입생 충원률</a:t>
            </a:r>
            <a:endParaRPr kumimoji="1" lang="ko-KR" altLang="ko-K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602806"/>
              </p:ext>
            </p:extLst>
          </p:nvPr>
        </p:nvGraphicFramePr>
        <p:xfrm>
          <a:off x="880259" y="2564635"/>
          <a:ext cx="7466639" cy="754380"/>
        </p:xfrm>
        <a:graphic>
          <a:graphicData uri="http://schemas.openxmlformats.org/drawingml/2006/table">
            <a:tbl>
              <a:tblPr/>
              <a:tblGrid>
                <a:gridCol w="1850015"/>
                <a:gridCol w="1872208"/>
                <a:gridCol w="1872208"/>
                <a:gridCol w="1872208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2018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충원률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62991" y="3344537"/>
            <a:ext cx="161104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lvl="0" algn="just"/>
            <a:r>
              <a:rPr lang="ko-KR" altLang="en-US" sz="14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❏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재학생 충원률</a:t>
            </a:r>
            <a:endParaRPr kumimoji="1" lang="ko-KR" altLang="ko-K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941500"/>
              </p:ext>
            </p:extLst>
          </p:nvPr>
        </p:nvGraphicFramePr>
        <p:xfrm>
          <a:off x="869110" y="3692373"/>
          <a:ext cx="7452832" cy="754380"/>
        </p:xfrm>
        <a:graphic>
          <a:graphicData uri="http://schemas.openxmlformats.org/drawingml/2006/table">
            <a:tbl>
              <a:tblPr/>
              <a:tblGrid>
                <a:gridCol w="1863208"/>
                <a:gridCol w="1863208"/>
                <a:gridCol w="1863208"/>
                <a:gridCol w="1863208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2015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충원률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94.5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92.6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53016" y="4509120"/>
            <a:ext cx="10508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lvl="0" algn="just"/>
            <a:r>
              <a:rPr lang="ko-KR" altLang="en-US" sz="14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❏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취업률</a:t>
            </a:r>
            <a:endParaRPr kumimoji="1" lang="ko-KR" altLang="ko-K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81183"/>
              </p:ext>
            </p:extLst>
          </p:nvPr>
        </p:nvGraphicFramePr>
        <p:xfrm>
          <a:off x="869110" y="4816897"/>
          <a:ext cx="7452832" cy="754380"/>
        </p:xfrm>
        <a:graphic>
          <a:graphicData uri="http://schemas.openxmlformats.org/drawingml/2006/table">
            <a:tbl>
              <a:tblPr/>
              <a:tblGrid>
                <a:gridCol w="1863208"/>
                <a:gridCol w="1863208"/>
                <a:gridCol w="1863208"/>
                <a:gridCol w="1863208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2015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취업률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53.1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61.4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68.5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45279" y="5591385"/>
            <a:ext cx="18049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lvl="0" algn="just"/>
            <a:r>
              <a:rPr lang="ko-KR" altLang="en-US" sz="14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❏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</a:rPr>
              <a:t>공무원 취업자수</a:t>
            </a:r>
            <a:endParaRPr kumimoji="1" lang="ko-KR" altLang="ko-K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128416"/>
              </p:ext>
            </p:extLst>
          </p:nvPr>
        </p:nvGraphicFramePr>
        <p:xfrm>
          <a:off x="869110" y="5920710"/>
          <a:ext cx="7453451" cy="754380"/>
        </p:xfrm>
        <a:graphic>
          <a:graphicData uri="http://schemas.openxmlformats.org/drawingml/2006/table">
            <a:tbl>
              <a:tblPr/>
              <a:tblGrid>
                <a:gridCol w="1863363"/>
                <a:gridCol w="1498989"/>
                <a:gridCol w="1363700"/>
                <a:gridCol w="1363700"/>
                <a:gridCol w="1363699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2015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2018.6.30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취업자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21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endParaRPr lang="en-US" sz="14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3923928" y="5596286"/>
            <a:ext cx="4953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altLang="ko-KR" sz="1400" b="1" dirty="0">
                <a:solidFill>
                  <a:srgbClr val="0000FF"/>
                </a:solidFill>
              </a:rPr>
              <a:t>※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누적 공무원 </a:t>
            </a:r>
            <a:r>
              <a:rPr lang="en-US" altLang="ko-KR" sz="1400" b="1" dirty="0">
                <a:solidFill>
                  <a:srgbClr val="0000FF"/>
                </a:solidFill>
              </a:rPr>
              <a:t>198</a:t>
            </a:r>
            <a:r>
              <a:rPr lang="ko-KR" altLang="en-US" sz="1400" b="1" dirty="0">
                <a:solidFill>
                  <a:srgbClr val="0000FF"/>
                </a:solidFill>
              </a:rPr>
              <a:t>명</a:t>
            </a:r>
            <a:r>
              <a:rPr lang="en-US" altLang="ko-KR" sz="1400" b="1" dirty="0">
                <a:solidFill>
                  <a:srgbClr val="0000FF"/>
                </a:solidFill>
              </a:rPr>
              <a:t>(10.9</a:t>
            </a:r>
            <a:r>
              <a:rPr lang="ko-KR" altLang="en-US" sz="1400" b="1" dirty="0">
                <a:solidFill>
                  <a:srgbClr val="0000FF"/>
                </a:solidFill>
              </a:rPr>
              <a:t>명</a:t>
            </a:r>
            <a:r>
              <a:rPr lang="en-US" altLang="ko-KR" sz="1400" b="1" dirty="0">
                <a:solidFill>
                  <a:srgbClr val="0000FF"/>
                </a:solidFill>
              </a:rPr>
              <a:t>/</a:t>
            </a:r>
            <a:r>
              <a:rPr lang="ko-KR" altLang="en-US" sz="1400" b="1" dirty="0">
                <a:solidFill>
                  <a:srgbClr val="0000FF"/>
                </a:solidFill>
              </a:rPr>
              <a:t>년</a:t>
            </a:r>
            <a:r>
              <a:rPr lang="en-US" altLang="ko-KR" sz="1400" b="1" dirty="0">
                <a:solidFill>
                  <a:srgbClr val="0000FF"/>
                </a:solidFill>
              </a:rPr>
              <a:t>)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배출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(2017.12.31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기준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)</a:t>
            </a:r>
            <a:endParaRPr lang="ko-KR" altLang="en-US" sz="1400" b="1" dirty="0">
              <a:solidFill>
                <a:srgbClr val="0000FF"/>
              </a:solidFill>
            </a:endParaRPr>
          </a:p>
        </p:txBody>
      </p:sp>
      <p:sp>
        <p:nvSpPr>
          <p:cNvPr id="16" name="모서리가 둥근 직사각형 15">
            <a:extLst>
              <a:ext uri="{FF2B5EF4-FFF2-40B4-BE49-F238E27FC236}">
                <a16:creationId xmlns:a16="http://schemas.microsoft.com/office/drawing/2014/main" xmlns="" id="{9EB03F4D-8835-A549-83A2-72A8970A610E}"/>
              </a:ext>
            </a:extLst>
          </p:cNvPr>
          <p:cNvSpPr/>
          <p:nvPr/>
        </p:nvSpPr>
        <p:spPr>
          <a:xfrm>
            <a:off x="179512" y="980728"/>
            <a:ext cx="8856984" cy="5760640"/>
          </a:xfrm>
          <a:prstGeom prst="roundRect">
            <a:avLst>
              <a:gd name="adj" fmla="val 7385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5929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7">
            <a:extLst>
              <a:ext uri="{FF2B5EF4-FFF2-40B4-BE49-F238E27FC236}">
                <a16:creationId xmlns:a16="http://schemas.microsoft.com/office/drawing/2014/main" xmlns="" id="{C8EDBD4B-E153-254D-BAA5-656211A48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3284984"/>
            <a:ext cx="7632848" cy="1224136"/>
          </a:xfrm>
          <a:prstGeom prst="rect">
            <a:avLst/>
          </a:prstGeom>
          <a:solidFill>
            <a:srgbClr val="FF0000">
              <a:alpha val="58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71971" tIns="44432" rIns="17992" bIns="44432" anchor="ctr"/>
          <a:lstStyle/>
          <a:p>
            <a:pPr marL="136470" indent="-136470" algn="ctr"/>
            <a:r>
              <a:rPr kumimoji="1" lang="ko-KR" altLang="en-US" sz="2100" b="1" spc="100" dirty="0" smtClean="0">
                <a:solidFill>
                  <a:srgbClr val="0000CC"/>
                </a:solidFill>
              </a:rPr>
              <a:t>화재예방 분야에 필요한 소방공무원 및 소방산업 인력 양성</a:t>
            </a:r>
            <a:endParaRPr kumimoji="1" lang="ko-KR" altLang="en-US" sz="2100" spc="100" dirty="0">
              <a:solidFill>
                <a:srgbClr val="0000CC"/>
              </a:solidFill>
            </a:endParaRPr>
          </a:p>
        </p:txBody>
      </p:sp>
      <p:sp>
        <p:nvSpPr>
          <p:cNvPr id="106" name="Rectangle 9">
            <a:extLst>
              <a:ext uri="{FF2B5EF4-FFF2-40B4-BE49-F238E27FC236}">
                <a16:creationId xmlns:a16="http://schemas.microsoft.com/office/drawing/2014/main" xmlns="" id="{28AFA337-CF52-DC41-91B9-15920B003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1772816"/>
            <a:ext cx="7632848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1971" tIns="44432" rIns="17992" bIns="44432" anchor="ctr"/>
          <a:lstStyle/>
          <a:p>
            <a:pPr marL="136470" indent="-136470" algn="ctr"/>
            <a:r>
              <a:rPr kumimoji="1" lang="ko-KR" altLang="en-US" sz="2800" b="1" dirty="0" smtClean="0">
                <a:solidFill>
                  <a:srgbClr val="FF0000"/>
                </a:solidFill>
              </a:rPr>
              <a:t>대한민국 대표 화재안전 지킴이 양성 학과</a:t>
            </a:r>
            <a:endParaRPr kumimoji="1" lang="en-US" altLang="ko-KR" sz="2800" b="1" dirty="0">
              <a:solidFill>
                <a:srgbClr val="FF0000"/>
              </a:solidFill>
            </a:endParaRPr>
          </a:p>
        </p:txBody>
      </p:sp>
      <p:sp>
        <p:nvSpPr>
          <p:cNvPr id="66" name="Rectangle 13">
            <a:extLst>
              <a:ext uri="{FF2B5EF4-FFF2-40B4-BE49-F238E27FC236}">
                <a16:creationId xmlns:a16="http://schemas.microsoft.com/office/drawing/2014/main" xmlns="" id="{4B200D19-34C8-A24B-8C24-949634C3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4869160"/>
            <a:ext cx="1800200" cy="11521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44432" rIns="0" bIns="44432" anchor="ctr"/>
          <a:lstStyle/>
          <a:p>
            <a:pPr algn="ctr" defTabSz="894996" latinLnBrk="0">
              <a:buSzPct val="120000"/>
            </a:pP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취업률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70% 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이상 </a:t>
            </a:r>
            <a:r>
              <a:rPr lang="en-US" altLang="ko-KR" sz="1600" b="1" kern="0" spc="-150" dirty="0" smtClean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(</a:t>
            </a:r>
            <a:r>
              <a:rPr lang="ko-KR" altLang="en-US" sz="1600" b="1" kern="0" spc="-150" dirty="0" smtClean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공직기반 </a:t>
            </a:r>
            <a:r>
              <a:rPr lang="en-US" altLang="ko-KR" sz="1600" b="1" kern="0" spc="-150" dirty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3</a:t>
            </a:r>
            <a:r>
              <a:rPr lang="en-US" altLang="ko-KR" sz="1600" b="1" kern="0" spc="-150" dirty="0" smtClean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0%,</a:t>
            </a:r>
          </a:p>
          <a:p>
            <a:pPr algn="ctr" defTabSz="894996" latinLnBrk="0">
              <a:buSzPct val="120000"/>
            </a:pPr>
            <a:r>
              <a:rPr lang="ko-KR" altLang="en-US" sz="1600" b="1" kern="0" spc="-150" dirty="0" smtClean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 산업기반 </a:t>
            </a:r>
            <a:r>
              <a:rPr lang="en-US" altLang="ko-KR" sz="1600" b="1" kern="0" spc="-150" dirty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7</a:t>
            </a:r>
            <a:r>
              <a:rPr lang="en-US" altLang="ko-KR" sz="1600" b="1" kern="0" spc="-150" dirty="0" smtClean="0">
                <a:solidFill>
                  <a:srgbClr val="0000FF"/>
                </a:solidFill>
                <a:latin typeface="Malgun Gothic" charset="-127"/>
                <a:ea typeface="Malgun Gothic" charset="-127"/>
                <a:cs typeface="Malgun Gothic" charset="-127"/>
              </a:rPr>
              <a:t>0%)</a:t>
            </a:r>
            <a:endParaRPr lang="en-US" altLang="ko-KR" sz="1600" b="1" kern="0" spc="-150" dirty="0">
              <a:solidFill>
                <a:srgbClr val="0000FF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67" name="Rectangle 13">
            <a:extLst>
              <a:ext uri="{FF2B5EF4-FFF2-40B4-BE49-F238E27FC236}">
                <a16:creationId xmlns:a16="http://schemas.microsoft.com/office/drawing/2014/main" xmlns="" id="{4B200D19-34C8-A24B-8C24-949634C3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832" y="4869160"/>
            <a:ext cx="1872208" cy="11521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44432" rIns="0" bIns="44432" anchor="ctr"/>
          <a:lstStyle/>
          <a:p>
            <a:pPr algn="ctr" defTabSz="894996" latinLnBrk="0">
              <a:lnSpc>
                <a:spcPct val="150000"/>
              </a:lnSpc>
              <a:buSzPct val="120000"/>
            </a:pPr>
            <a:r>
              <a:rPr lang="ko-KR" altLang="en-US" sz="1600" b="1" kern="0" dirty="0" err="1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충원률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100%</a:t>
            </a:r>
          </a:p>
          <a:p>
            <a:pPr algn="ctr" defTabSz="894996" latinLnBrk="0">
              <a:lnSpc>
                <a:spcPct val="150000"/>
              </a:lnSpc>
              <a:buSzPct val="120000"/>
            </a:pP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입시경쟁률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7:1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이상 </a:t>
            </a:r>
            <a:endParaRPr lang="en-US" altLang="ko-KR" sz="1600" b="1" kern="0" dirty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68" name="Rectangle 13">
            <a:extLst>
              <a:ext uri="{FF2B5EF4-FFF2-40B4-BE49-F238E27FC236}">
                <a16:creationId xmlns:a16="http://schemas.microsoft.com/office/drawing/2014/main" xmlns="" id="{4B200D19-34C8-A24B-8C24-949634C3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4048" y="4869160"/>
            <a:ext cx="1872208" cy="11521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44432" rIns="0" bIns="44432" anchor="ctr"/>
          <a:lstStyle/>
          <a:p>
            <a:pPr algn="ctr" defTabSz="894996" latinLnBrk="0">
              <a:buSzPct val="120000"/>
            </a:pP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국가공인 </a:t>
            </a:r>
            <a:endParaRPr lang="en-US" altLang="ko-KR" sz="1600" b="1" kern="0" dirty="0" smtClean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defTabSz="894996" latinLnBrk="0">
              <a:buSzPct val="120000"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1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인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2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자격증 </a:t>
            </a:r>
            <a:endParaRPr lang="en-US" altLang="ko-KR" sz="1600" b="1" kern="0" dirty="0" smtClean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defTabSz="894996" latinLnBrk="0">
              <a:buSzPct val="120000"/>
            </a:pPr>
            <a:r>
              <a:rPr lang="ko-KR" altLang="en-US" sz="1600" b="1" kern="0" dirty="0" err="1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취득률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50% 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이상</a:t>
            </a:r>
            <a:endParaRPr lang="en-US" altLang="ko-KR" sz="1600" b="1" kern="0" dirty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70" name="Rectangle 13">
            <a:extLst>
              <a:ext uri="{FF2B5EF4-FFF2-40B4-BE49-F238E27FC236}">
                <a16:creationId xmlns:a16="http://schemas.microsoft.com/office/drawing/2014/main" xmlns="" id="{4B200D19-34C8-A24B-8C24-949634C3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264" y="4869160"/>
            <a:ext cx="1872208" cy="11521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44432" rIns="0" bIns="44432" anchor="ctr"/>
          <a:lstStyle/>
          <a:p>
            <a:pPr algn="ctr" defTabSz="894996" latinLnBrk="0">
              <a:buSzPct val="120000"/>
            </a:pP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채용 </a:t>
            </a:r>
            <a:r>
              <a:rPr lang="ko-KR" altLang="en-US" sz="1600" b="1" kern="0" dirty="0" err="1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약정형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 </a:t>
            </a:r>
            <a:endParaRPr lang="en-US" altLang="ko-KR" sz="1600" b="1" kern="0" dirty="0" smtClean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defTabSz="894996" latinLnBrk="0">
              <a:buSzPct val="120000"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1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인 </a:t>
            </a:r>
            <a:r>
              <a:rPr lang="en-US" altLang="ko-KR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1</a:t>
            </a: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사 </a:t>
            </a:r>
            <a:endParaRPr lang="en-US" altLang="ko-KR" sz="1600" b="1" kern="0" dirty="0" smtClean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defTabSz="894996" latinLnBrk="0">
              <a:buSzPct val="120000"/>
            </a:pPr>
            <a:r>
              <a:rPr lang="ko-KR" altLang="en-US" sz="1600" b="1" kern="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가족회사 체결</a:t>
            </a:r>
            <a:endParaRPr lang="en-US" altLang="ko-KR" sz="1600" b="1" kern="0" dirty="0" smtClean="0">
              <a:solidFill>
                <a:srgbClr val="FF0000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defTabSz="894996" latinLnBrk="0">
              <a:buSzPct val="120000"/>
            </a:pPr>
            <a:r>
              <a:rPr lang="en-US" altLang="ko-KR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(</a:t>
            </a:r>
            <a:r>
              <a:rPr lang="ko-KR" altLang="en-US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약정협력 </a:t>
            </a:r>
            <a:r>
              <a:rPr lang="en-US" altLang="ko-KR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3</a:t>
            </a:r>
            <a:r>
              <a:rPr lang="ko-KR" altLang="en-US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건</a:t>
            </a:r>
            <a:r>
              <a:rPr lang="en-US" altLang="ko-KR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/</a:t>
            </a:r>
            <a:r>
              <a:rPr lang="ko-KR" altLang="en-US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년</a:t>
            </a:r>
            <a:r>
              <a:rPr lang="en-US" altLang="ko-KR" sz="1600" b="1" kern="0" dirty="0" smtClean="0">
                <a:solidFill>
                  <a:srgbClr val="0000CC"/>
                </a:solidFill>
                <a:latin typeface="Malgun Gothic" charset="-127"/>
                <a:ea typeface="Malgun Gothic" charset="-127"/>
                <a:cs typeface="Malgun Gothic" charset="-127"/>
              </a:rPr>
              <a:t>)</a:t>
            </a:r>
            <a:endParaRPr lang="en-US" altLang="ko-KR" sz="1600" b="1" kern="0" dirty="0">
              <a:solidFill>
                <a:srgbClr val="0000CC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23528" y="1772816"/>
            <a:ext cx="725619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ko-KR" altLang="en-US" sz="2000" b="1" dirty="0" smtClean="0">
                <a:solidFill>
                  <a:srgbClr val="FF0000"/>
                </a:solidFill>
              </a:rPr>
              <a:t>비전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23528" y="3284984"/>
            <a:ext cx="720080" cy="1224136"/>
          </a:xfrm>
          <a:prstGeom prst="rect">
            <a:avLst/>
          </a:prstGeom>
          <a:solidFill>
            <a:srgbClr val="FF5E5A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000" b="1" dirty="0" smtClean="0">
                <a:solidFill>
                  <a:srgbClr val="0000CC"/>
                </a:solidFill>
              </a:rPr>
              <a:t>교육</a:t>
            </a:r>
            <a:endParaRPr kumimoji="1" lang="en-US" altLang="ko-KR" sz="2000" b="1" dirty="0" smtClean="0">
              <a:solidFill>
                <a:srgbClr val="0000CC"/>
              </a:solidFill>
            </a:endParaRPr>
          </a:p>
          <a:p>
            <a:pPr algn="ctr"/>
            <a:r>
              <a:rPr kumimoji="1" lang="ko-KR" altLang="en-US" sz="2000" b="1" dirty="0" smtClean="0">
                <a:solidFill>
                  <a:srgbClr val="0000CC"/>
                </a:solidFill>
              </a:rPr>
              <a:t>목표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323528" y="4869160"/>
            <a:ext cx="720080" cy="11521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000" b="1" dirty="0" smtClean="0">
                <a:solidFill>
                  <a:srgbClr val="FF0000"/>
                </a:solidFill>
              </a:rPr>
              <a:t>성과</a:t>
            </a:r>
            <a:endParaRPr kumimoji="1" lang="en-US" altLang="ko-KR" sz="2000" b="1" dirty="0" smtClean="0">
              <a:solidFill>
                <a:srgbClr val="FF0000"/>
              </a:solidFill>
            </a:endParaRPr>
          </a:p>
          <a:p>
            <a:pPr algn="ctr"/>
            <a:r>
              <a:rPr kumimoji="1" lang="ko-KR" altLang="en-US" sz="2000" b="1" dirty="0" smtClean="0">
                <a:solidFill>
                  <a:srgbClr val="FF0000"/>
                </a:solidFill>
              </a:rPr>
              <a:t>목표</a:t>
            </a:r>
          </a:p>
        </p:txBody>
      </p:sp>
      <p:sp>
        <p:nvSpPr>
          <p:cNvPr id="35" name="양쪽 모서리가 둥근 사각형 34"/>
          <p:cNvSpPr/>
          <p:nvPr/>
        </p:nvSpPr>
        <p:spPr>
          <a:xfrm rot="16200000">
            <a:off x="5849888" y="-1953342"/>
            <a:ext cx="504057" cy="608416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563888" y="827131"/>
            <a:ext cx="265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700" dirty="0" smtClean="0">
                <a:solidFill>
                  <a:schemeClr val="bg1"/>
                </a:solidFill>
                <a:ea typeface="-윤고딕340" charset="-127"/>
              </a:rPr>
              <a:t>학과 비전 및</a:t>
            </a:r>
            <a:r>
              <a:rPr lang="en-US" altLang="ko-KR" sz="2800" b="1" dirty="0" smtClean="0"/>
              <a:t> </a:t>
            </a:r>
            <a:r>
              <a:rPr lang="ko-KR" altLang="en-US" sz="2700" dirty="0" smtClean="0">
                <a:solidFill>
                  <a:schemeClr val="bg1"/>
                </a:solidFill>
                <a:ea typeface="-윤고딕340" charset="-127"/>
              </a:rPr>
              <a:t>목표</a:t>
            </a:r>
            <a:endParaRPr lang="ko-KR" altLang="en-US" sz="2700" dirty="0">
              <a:solidFill>
                <a:schemeClr val="bg1"/>
              </a:solidFill>
              <a:ea typeface="-윤고딕340" charset="-127"/>
            </a:endParaRPr>
          </a:p>
        </p:txBody>
      </p:sp>
      <p:sp>
        <p:nvSpPr>
          <p:cNvPr id="47" name="모서리가 둥근 직사각형 46">
            <a:extLst>
              <a:ext uri="{FF2B5EF4-FFF2-40B4-BE49-F238E27FC236}">
                <a16:creationId xmlns:a16="http://schemas.microsoft.com/office/drawing/2014/main" xmlns="" id="{9EB03F4D-8835-A549-83A2-72A8970A610E}"/>
              </a:ext>
            </a:extLst>
          </p:cNvPr>
          <p:cNvSpPr/>
          <p:nvPr/>
        </p:nvSpPr>
        <p:spPr>
          <a:xfrm>
            <a:off x="107504" y="1484784"/>
            <a:ext cx="8928992" cy="4896544"/>
          </a:xfrm>
          <a:prstGeom prst="roundRect">
            <a:avLst>
              <a:gd name="adj" fmla="val 7385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</p:txBody>
      </p:sp>
      <p:grpSp>
        <p:nvGrpSpPr>
          <p:cNvPr id="48" name="Group 217"/>
          <p:cNvGrpSpPr>
            <a:grpSpLocks/>
          </p:cNvGrpSpPr>
          <p:nvPr/>
        </p:nvGrpSpPr>
        <p:grpSpPr bwMode="auto">
          <a:xfrm>
            <a:off x="0" y="0"/>
            <a:ext cx="9144000" cy="794321"/>
            <a:chOff x="827" y="1757"/>
            <a:chExt cx="4608" cy="455"/>
          </a:xfrm>
        </p:grpSpPr>
        <p:grpSp>
          <p:nvGrpSpPr>
            <p:cNvPr id="49" name="Group 218"/>
            <p:cNvGrpSpPr>
              <a:grpSpLocks/>
            </p:cNvGrpSpPr>
            <p:nvPr/>
          </p:nvGrpSpPr>
          <p:grpSpPr bwMode="auto">
            <a:xfrm>
              <a:off x="827" y="1757"/>
              <a:ext cx="4608" cy="455"/>
              <a:chOff x="827" y="1757"/>
              <a:chExt cx="4608" cy="455"/>
            </a:xfrm>
          </p:grpSpPr>
          <p:grpSp>
            <p:nvGrpSpPr>
              <p:cNvPr id="51" name="Group 219"/>
              <p:cNvGrpSpPr>
                <a:grpSpLocks/>
              </p:cNvGrpSpPr>
              <p:nvPr/>
            </p:nvGrpSpPr>
            <p:grpSpPr bwMode="auto">
              <a:xfrm>
                <a:off x="827" y="1757"/>
                <a:ext cx="4608" cy="455"/>
                <a:chOff x="543" y="1829"/>
                <a:chExt cx="5663" cy="558"/>
              </a:xfrm>
            </p:grpSpPr>
            <p:sp>
              <p:nvSpPr>
                <p:cNvPr id="54" name="AutoShape 220"/>
                <p:cNvSpPr>
                  <a:spLocks noChangeArrowheads="1"/>
                </p:cNvSpPr>
                <p:nvPr/>
              </p:nvSpPr>
              <p:spPr bwMode="auto">
                <a:xfrm>
                  <a:off x="1491" y="1829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r>
                    <a:rPr lang="ko-KR" altLang="en-US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itchFamily="18" charset="-127"/>
                      <a:ea typeface="HY울릉도M" pitchFamily="18" charset="-127"/>
                    </a:rPr>
                    <a:t>비전 </a:t>
                  </a:r>
                  <a:r>
                    <a:rPr lang="en-US" altLang="ko-KR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itchFamily="18" charset="-127"/>
                      <a:ea typeface="HY울릉도M" pitchFamily="18" charset="-127"/>
                    </a:rPr>
                    <a:t>&amp; </a:t>
                  </a:r>
                  <a:r>
                    <a:rPr lang="ko-KR" altLang="en-US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itchFamily="18" charset="-127"/>
                      <a:ea typeface="HY울릉도M" pitchFamily="18" charset="-127"/>
                    </a:rPr>
                    <a:t>목표</a:t>
                  </a:r>
                  <a:endParaRPr lang="ko-KR" altLang="ko-KR" sz="3200" b="1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55" name="Group 221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56" name="AutoShape 222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9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0" name="Freeform 224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52" name="Picture 225" descr="바코드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1204" y="1789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AutoShape 226"/>
              <p:cNvSpPr>
                <a:spLocks noChangeArrowheads="1"/>
              </p:cNvSpPr>
              <p:nvPr/>
            </p:nvSpPr>
            <p:spPr bwMode="auto">
              <a:xfrm>
                <a:off x="842" y="1771"/>
                <a:ext cx="441" cy="73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0" name="Text Box 227"/>
            <p:cNvSpPr txBox="1">
              <a:spLocks noChangeArrowheads="1"/>
            </p:cNvSpPr>
            <p:nvPr/>
          </p:nvSpPr>
          <p:spPr bwMode="auto">
            <a:xfrm>
              <a:off x="987" y="1870"/>
              <a:ext cx="190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3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en-US" altLang="ko-KR" sz="3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33100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06" grpId="0" animBg="1"/>
      <p:bldP spid="66" grpId="0" animBg="1"/>
      <p:bldP spid="67" grpId="0" animBg="1"/>
      <p:bldP spid="68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22">
            <a:extLst>
              <a:ext uri="{FF2B5EF4-FFF2-40B4-BE49-F238E27FC236}">
                <a16:creationId xmlns:a16="http://schemas.microsoft.com/office/drawing/2014/main" xmlns="" id="{59693E73-9091-F04B-8AC2-7A408F3EB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700808"/>
            <a:ext cx="2520280" cy="1080120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89965" rIns="0" bIns="89965" anchor="ctr"/>
          <a:lstStyle/>
          <a:p>
            <a:pPr marL="136470" indent="-136470" algn="ctr"/>
            <a:r>
              <a:rPr kumimoji="1" lang="ko-KR" alt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현장 맞춤형  </a:t>
            </a:r>
            <a:endParaRPr kumimoji="1" lang="en-US" altLang="ko-KR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6470" indent="-136470" algn="ctr"/>
            <a:r>
              <a:rPr kumimoji="1" lang="ko-KR" alt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교육체계 구축</a:t>
            </a:r>
            <a:endParaRPr kumimoji="1" lang="ko-KR" altLang="en-US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" name="Rectangle 22">
            <a:extLst>
              <a:ext uri="{FF2B5EF4-FFF2-40B4-BE49-F238E27FC236}">
                <a16:creationId xmlns:a16="http://schemas.microsoft.com/office/drawing/2014/main" xmlns="" id="{CBF4DC76-58FA-5040-A2FC-334836353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00" y="1700808"/>
            <a:ext cx="2520280" cy="1080120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89965" rIns="0" bIns="89965" anchor="ctr"/>
          <a:lstStyle/>
          <a:p>
            <a:pPr marL="136470" indent="-136470" algn="ctr"/>
            <a:r>
              <a:rPr kumimoji="1" lang="ko-KR" alt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산학협력 체계 구축 및 </a:t>
            </a:r>
            <a:endParaRPr kumimoji="1" lang="en-US" altLang="ko-KR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6470" indent="-136470" algn="ctr"/>
            <a:r>
              <a:rPr kumimoji="1" lang="ko-KR" alt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 기여</a:t>
            </a:r>
            <a:endParaRPr kumimoji="1" lang="ko-KR" altLang="en-US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" name="Rectangle 23">
            <a:extLst>
              <a:ext uri="{FF2B5EF4-FFF2-40B4-BE49-F238E27FC236}">
                <a16:creationId xmlns:a16="http://schemas.microsoft.com/office/drawing/2014/main" xmlns="" id="{32FAEBE3-1FD5-B245-9291-291EA1FB3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920" y="1700808"/>
            <a:ext cx="2448272" cy="1080120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89965" rIns="0" bIns="89965" anchor="ctr"/>
          <a:lstStyle/>
          <a:p>
            <a:pPr algn="ctr" defTabSz="968375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1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algun Gothic" charset="-127"/>
              </a:rPr>
              <a:t>학생 역량강화 </a:t>
            </a:r>
            <a:endParaRPr lang="en-US" altLang="ko-KR" sz="1600" b="1" kern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algun Gothic" charset="-127"/>
            </a:endParaRPr>
          </a:p>
          <a:p>
            <a:pPr algn="ctr" defTabSz="968375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1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algun Gothic" charset="-127"/>
              </a:rPr>
              <a:t>지원체계 구축</a:t>
            </a:r>
            <a:endParaRPr lang="ko-KR" altLang="en-US" sz="16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algun Gothic" charset="-127"/>
            </a:endParaRPr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xmlns="" id="{FE425A9B-68B4-4243-8058-BAAC719D373F}"/>
              </a:ext>
            </a:extLst>
          </p:cNvPr>
          <p:cNvSpPr/>
          <p:nvPr/>
        </p:nvSpPr>
        <p:spPr bwMode="auto">
          <a:xfrm>
            <a:off x="1259632" y="3429000"/>
            <a:ext cx="25202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현장 맞춤형 교육과정 편성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·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운영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xmlns="" id="{31D1C0D0-47A4-D24A-994E-C6DF4C320875}"/>
              </a:ext>
            </a:extLst>
          </p:cNvPr>
          <p:cNvSpPr/>
          <p:nvPr/>
        </p:nvSpPr>
        <p:spPr bwMode="auto">
          <a:xfrm>
            <a:off x="6444208" y="3429000"/>
            <a:ext cx="2448272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68375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산학네트워크 강화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xmlns="" id="{62CEE398-9A9F-D44A-8B12-AF56D93C1FF3}"/>
              </a:ext>
            </a:extLst>
          </p:cNvPr>
          <p:cNvSpPr/>
          <p:nvPr/>
        </p:nvSpPr>
        <p:spPr bwMode="auto">
          <a:xfrm>
            <a:off x="6444208" y="4312622"/>
            <a:ext cx="2448272" cy="66454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현장실습교육 강화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5" name="직사각형 144">
            <a:extLst>
              <a:ext uri="{FF2B5EF4-FFF2-40B4-BE49-F238E27FC236}">
                <a16:creationId xmlns:a16="http://schemas.microsoft.com/office/drawing/2014/main" xmlns="" id="{6506041C-3072-EB43-BA55-827FA945E462}"/>
              </a:ext>
            </a:extLst>
          </p:cNvPr>
          <p:cNvSpPr/>
          <p:nvPr/>
        </p:nvSpPr>
        <p:spPr bwMode="auto">
          <a:xfrm>
            <a:off x="1259632" y="4310743"/>
            <a:ext cx="2520280" cy="6618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취업성공 지원 </a:t>
            </a:r>
            <a:endParaRPr lang="en-US" altLang="ko-KR" sz="1600" b="1" kern="0" dirty="0" smtClean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프로그램 운영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xmlns="" id="{7F798B2E-1F91-5D44-9D6B-7B48B36B835C}"/>
              </a:ext>
            </a:extLst>
          </p:cNvPr>
          <p:cNvSpPr/>
          <p:nvPr/>
        </p:nvSpPr>
        <p:spPr bwMode="auto">
          <a:xfrm>
            <a:off x="1259632" y="5199017"/>
            <a:ext cx="2520280" cy="750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현장중심 교육환경 구축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xmlns="" id="{00736AD5-4E34-3B49-A995-6164A666A995}"/>
              </a:ext>
            </a:extLst>
          </p:cNvPr>
          <p:cNvSpPr/>
          <p:nvPr/>
        </p:nvSpPr>
        <p:spPr bwMode="auto">
          <a:xfrm>
            <a:off x="3851920" y="3429000"/>
            <a:ext cx="2520280" cy="11521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인성 및 진로교육 </a:t>
            </a:r>
            <a:endParaRPr lang="en-US" altLang="ko-KR" sz="1600" b="1" kern="0" dirty="0" smtClean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프로그램 운영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xmlns="" id="{6A13C743-CDB6-C342-A3A4-95096032FDC0}"/>
              </a:ext>
            </a:extLst>
          </p:cNvPr>
          <p:cNvSpPr/>
          <p:nvPr/>
        </p:nvSpPr>
        <p:spPr bwMode="auto">
          <a:xfrm>
            <a:off x="3851920" y="4725144"/>
            <a:ext cx="2520280" cy="12241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학생 자치활동 강화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23528" y="1700808"/>
            <a:ext cx="720080" cy="1080120"/>
          </a:xfrm>
          <a:prstGeom prst="rect">
            <a:avLst/>
          </a:prstGeom>
          <a:solidFill>
            <a:srgbClr val="0000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1600" b="1" dirty="0" smtClean="0">
                <a:solidFill>
                  <a:srgbClr val="FFFF00"/>
                </a:solidFill>
              </a:rPr>
              <a:t>전략</a:t>
            </a:r>
            <a:endParaRPr kumimoji="1" lang="en-US" altLang="ko-KR" sz="1600" b="1" dirty="0" smtClean="0">
              <a:solidFill>
                <a:srgbClr val="FFFF00"/>
              </a:solidFill>
            </a:endParaRPr>
          </a:p>
          <a:p>
            <a:pPr algn="ctr"/>
            <a:r>
              <a:rPr kumimoji="1" lang="ko-KR" altLang="en-US" sz="1600" b="1" dirty="0" smtClean="0">
                <a:solidFill>
                  <a:srgbClr val="FFFF00"/>
                </a:solidFill>
              </a:rPr>
              <a:t>방향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323528" y="3429000"/>
            <a:ext cx="725619" cy="25202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1600" b="1" dirty="0" smtClean="0">
                <a:solidFill>
                  <a:schemeClr val="tx1"/>
                </a:solidFill>
              </a:rPr>
              <a:t>실천</a:t>
            </a:r>
            <a:endParaRPr kumimoji="1" lang="en-US" altLang="ko-KR" sz="16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ko-KR" altLang="en-US" sz="1600" b="1" dirty="0" smtClean="0">
                <a:solidFill>
                  <a:schemeClr val="tx1"/>
                </a:solidFill>
              </a:rPr>
              <a:t>과제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xmlns="" id="{62CEE398-9A9F-D44A-8B12-AF56D93C1FF3}"/>
              </a:ext>
            </a:extLst>
          </p:cNvPr>
          <p:cNvSpPr/>
          <p:nvPr/>
        </p:nvSpPr>
        <p:spPr bwMode="auto">
          <a:xfrm>
            <a:off x="6444208" y="5199017"/>
            <a:ext cx="2448272" cy="750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산학공동 교육 </a:t>
            </a:r>
            <a:endParaRPr lang="en-US" altLang="ko-KR" sz="1600" b="1" kern="0" dirty="0" smtClean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ko-KR" altLang="en-US" sz="1600" b="1" kern="0" dirty="0" smtClean="0">
                <a:solidFill>
                  <a:prstClr val="black"/>
                </a:solidFill>
                <a:latin typeface="Malgun Gothic" charset="-127"/>
                <a:ea typeface="Malgun Gothic" charset="-127"/>
                <a:cs typeface="Malgun Gothic" charset="-127"/>
              </a:rPr>
              <a:t>프로그램 운영</a:t>
            </a:r>
            <a:endParaRPr lang="ko-KR" altLang="en-US" sz="1600" b="1" kern="0" dirty="0">
              <a:solidFill>
                <a:prstClr val="black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35" name="양쪽 모서리가 둥근 사각형 34"/>
          <p:cNvSpPr/>
          <p:nvPr/>
        </p:nvSpPr>
        <p:spPr>
          <a:xfrm rot="16200000">
            <a:off x="5684290" y="-2550990"/>
            <a:ext cx="720079" cy="619934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prstClr val="black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347864" y="254986"/>
            <a:ext cx="40828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7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전략방향 및 실천과제</a:t>
            </a:r>
            <a:endParaRPr lang="ko-KR" altLang="en-US" sz="2700" dirty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모서리가 둥근 직사각형 27">
            <a:extLst>
              <a:ext uri="{FF2B5EF4-FFF2-40B4-BE49-F238E27FC236}">
                <a16:creationId xmlns:a16="http://schemas.microsoft.com/office/drawing/2014/main" xmlns="" id="{9EB03F4D-8835-A549-83A2-72A8970A610E}"/>
              </a:ext>
            </a:extLst>
          </p:cNvPr>
          <p:cNvSpPr/>
          <p:nvPr/>
        </p:nvSpPr>
        <p:spPr>
          <a:xfrm>
            <a:off x="179512" y="1340768"/>
            <a:ext cx="8856984" cy="4896544"/>
          </a:xfrm>
          <a:prstGeom prst="roundRect">
            <a:avLst>
              <a:gd name="adj" fmla="val 7385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  <a:p>
            <a:pPr algn="ctr"/>
            <a:endParaRPr kumimoji="1" lang="en-US" altLang="ko-KR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3100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40" grpId="0" animBg="1"/>
      <p:bldP spid="141" grpId="0" animBg="1"/>
      <p:bldP spid="143" grpId="0" animBg="1"/>
      <p:bldP spid="145" grpId="0" animBg="1"/>
      <p:bldP spid="146" grpId="0" animBg="1"/>
      <p:bldP spid="147" grpId="0" animBg="1"/>
      <p:bldP spid="148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5981" y="-2033658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105273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현장 맞춤형 교육과정 편성 및 운영</a:t>
            </a:r>
            <a:endParaRPr lang="ko-KR" altLang="en-US" sz="2000" dirty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8" name="Group 217"/>
          <p:cNvGrpSpPr>
            <a:grpSpLocks/>
          </p:cNvGrpSpPr>
          <p:nvPr/>
        </p:nvGrpSpPr>
        <p:grpSpPr bwMode="auto">
          <a:xfrm>
            <a:off x="0" y="0"/>
            <a:ext cx="9144000" cy="794321"/>
            <a:chOff x="827" y="1757"/>
            <a:chExt cx="4608" cy="455"/>
          </a:xfrm>
        </p:grpSpPr>
        <p:grpSp>
          <p:nvGrpSpPr>
            <p:cNvPr id="9" name="Group 218"/>
            <p:cNvGrpSpPr>
              <a:grpSpLocks/>
            </p:cNvGrpSpPr>
            <p:nvPr/>
          </p:nvGrpSpPr>
          <p:grpSpPr bwMode="auto">
            <a:xfrm>
              <a:off x="827" y="1757"/>
              <a:ext cx="4608" cy="455"/>
              <a:chOff x="827" y="1757"/>
              <a:chExt cx="4608" cy="455"/>
            </a:xfrm>
          </p:grpSpPr>
          <p:grpSp>
            <p:nvGrpSpPr>
              <p:cNvPr id="11" name="Group 219"/>
              <p:cNvGrpSpPr>
                <a:grpSpLocks/>
              </p:cNvGrpSpPr>
              <p:nvPr/>
            </p:nvGrpSpPr>
            <p:grpSpPr bwMode="auto">
              <a:xfrm>
                <a:off x="827" y="1757"/>
                <a:ext cx="4608" cy="455"/>
                <a:chOff x="543" y="1829"/>
                <a:chExt cx="5663" cy="558"/>
              </a:xfrm>
            </p:grpSpPr>
            <p:sp>
              <p:nvSpPr>
                <p:cNvPr id="16" name="AutoShape 220"/>
                <p:cNvSpPr>
                  <a:spLocks noChangeArrowheads="1"/>
                </p:cNvSpPr>
                <p:nvPr/>
              </p:nvSpPr>
              <p:spPr bwMode="auto">
                <a:xfrm>
                  <a:off x="1491" y="1829"/>
                  <a:ext cx="4715" cy="536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pitchFamily="50" charset="-127"/>
                      <a:ea typeface="굴림" pitchFamily="50" charset="-127"/>
                    </a:defRPr>
                  </a:lvl9pPr>
                </a:lstStyle>
                <a:p>
                  <a:pPr eaLnBrk="1" hangingPunct="1">
                    <a:lnSpc>
                      <a:spcPct val="90000"/>
                    </a:lnSpc>
                  </a:pPr>
                  <a:r>
                    <a:rPr lang="ko-KR" altLang="en-US" sz="32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itchFamily="18" charset="-127"/>
                      <a:ea typeface="HY울릉도M" pitchFamily="18" charset="-127"/>
                    </a:rPr>
                    <a:t>실천과제</a:t>
                  </a:r>
                  <a:endParaRPr lang="ko-KR" altLang="ko-KR" sz="3200" b="1" dirty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7" name="Group 221"/>
                <p:cNvGrpSpPr>
                  <a:grpSpLocks/>
                </p:cNvGrpSpPr>
                <p:nvPr/>
              </p:nvGrpSpPr>
              <p:grpSpPr bwMode="auto">
                <a:xfrm>
                  <a:off x="543" y="1830"/>
                  <a:ext cx="5034" cy="557"/>
                  <a:chOff x="543" y="1830"/>
                  <a:chExt cx="5034" cy="557"/>
                </a:xfrm>
              </p:grpSpPr>
              <p:sp>
                <p:nvSpPr>
                  <p:cNvPr id="18" name="AutoShape 222"/>
                  <p:cNvSpPr>
                    <a:spLocks noChangeArrowheads="1"/>
                  </p:cNvSpPr>
                  <p:nvPr/>
                </p:nvSpPr>
                <p:spPr bwMode="auto">
                  <a:xfrm>
                    <a:off x="543" y="1830"/>
                    <a:ext cx="578" cy="557"/>
                  </a:xfrm>
                  <a:prstGeom prst="roundRect">
                    <a:avLst>
                      <a:gd name="adj" fmla="val 5028"/>
                    </a:avLst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9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2353"/>
                    <a:ext cx="4593" cy="34"/>
                  </a:xfrm>
                  <a:prstGeom prst="rect">
                    <a:avLst/>
                  </a:pr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pitchFamily="50" charset="-127"/>
                        <a:ea typeface="굴림" pitchFamily="50" charset="-127"/>
                      </a:defRPr>
                    </a:lvl9pPr>
                  </a:lstStyle>
                  <a:p>
                    <a:pPr eaLnBrk="1" hangingPunct="1"/>
                    <a:endParaRPr lang="ko-KR" altLang="en-US" sz="20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0" name="Freeform 224"/>
                  <p:cNvSpPr>
                    <a:spLocks/>
                  </p:cNvSpPr>
                  <p:nvPr/>
                </p:nvSpPr>
                <p:spPr bwMode="auto">
                  <a:xfrm>
                    <a:off x="1024" y="1844"/>
                    <a:ext cx="248" cy="525"/>
                  </a:xfrm>
                  <a:custGeom>
                    <a:avLst/>
                    <a:gdLst>
                      <a:gd name="T0" fmla="*/ 93 w 248"/>
                      <a:gd name="T1" fmla="*/ 0 h 525"/>
                      <a:gd name="T2" fmla="*/ 248 w 248"/>
                      <a:gd name="T3" fmla="*/ 525 h 525"/>
                      <a:gd name="T4" fmla="*/ 29 w 248"/>
                      <a:gd name="T5" fmla="*/ 523 h 525"/>
                      <a:gd name="T6" fmla="*/ 0 w 248"/>
                      <a:gd name="T7" fmla="*/ 162 h 525"/>
                      <a:gd name="T8" fmla="*/ 93 w 248"/>
                      <a:gd name="T9" fmla="*/ 0 h 5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8"/>
                      <a:gd name="T16" fmla="*/ 0 h 525"/>
                      <a:gd name="T17" fmla="*/ 248 w 248"/>
                      <a:gd name="T18" fmla="*/ 525 h 5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8" h="525">
                        <a:moveTo>
                          <a:pt x="93" y="0"/>
                        </a:moveTo>
                        <a:lnTo>
                          <a:pt x="248" y="525"/>
                        </a:lnTo>
                        <a:lnTo>
                          <a:pt x="29" y="523"/>
                        </a:lnTo>
                        <a:lnTo>
                          <a:pt x="0" y="162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00437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12" name="Picture 225" descr="바코드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07" t="9724" r="20175" b="6055"/>
              <a:stretch>
                <a:fillRect/>
              </a:stretch>
            </p:blipFill>
            <p:spPr bwMode="auto">
              <a:xfrm>
                <a:off x="1204" y="1789"/>
                <a:ext cx="52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AutoShape 226"/>
              <p:cNvSpPr>
                <a:spLocks noChangeArrowheads="1"/>
              </p:cNvSpPr>
              <p:nvPr/>
            </p:nvSpPr>
            <p:spPr bwMode="auto">
              <a:xfrm>
                <a:off x="842" y="1771"/>
                <a:ext cx="441" cy="73"/>
              </a:xfrm>
              <a:prstGeom prst="roundRect">
                <a:avLst>
                  <a:gd name="adj" fmla="val 20227"/>
                </a:avLst>
              </a:prstGeom>
              <a:gradFill rotWithShape="1">
                <a:gsLst>
                  <a:gs pos="0">
                    <a:srgbClr val="65B9FF"/>
                  </a:gs>
                  <a:gs pos="100000">
                    <a:srgbClr val="0060B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eaLnBrk="1" hangingPunct="1"/>
                <a:endParaRPr lang="ko-KR" alt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" name="Text Box 227"/>
            <p:cNvSpPr txBox="1">
              <a:spLocks noChangeArrowheads="1"/>
            </p:cNvSpPr>
            <p:nvPr/>
          </p:nvSpPr>
          <p:spPr bwMode="auto">
            <a:xfrm>
              <a:off x="987" y="1870"/>
              <a:ext cx="190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ko-KR" sz="3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en-US" altLang="ko-KR" sz="3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7" name="그룹 10"/>
          <p:cNvGrpSpPr/>
          <p:nvPr/>
        </p:nvGrpSpPr>
        <p:grpSpPr>
          <a:xfrm>
            <a:off x="611560" y="1988840"/>
            <a:ext cx="7976972" cy="936104"/>
            <a:chOff x="555128" y="1427708"/>
            <a:chExt cx="8005043" cy="1290092"/>
          </a:xfrm>
        </p:grpSpPr>
        <p:sp>
          <p:nvSpPr>
            <p:cNvPr id="28" name="직사각형 27"/>
            <p:cNvSpPr/>
            <p:nvPr/>
          </p:nvSpPr>
          <p:spPr>
            <a:xfrm>
              <a:off x="555128" y="1427708"/>
              <a:ext cx="8005043" cy="1290092"/>
            </a:xfrm>
            <a:custGeom>
              <a:avLst/>
              <a:gdLst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4672 w 8004672"/>
                <a:gd name="connsiteY2" fmla="*/ 1290092 h 1290092"/>
                <a:gd name="connsiteX3" fmla="*/ 0 w 8004672"/>
                <a:gd name="connsiteY3" fmla="*/ 1290092 h 1290092"/>
                <a:gd name="connsiteX4" fmla="*/ 0 w 8004672"/>
                <a:gd name="connsiteY4" fmla="*/ 0 h 1290092"/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3085 w 8004672"/>
                <a:gd name="connsiteY2" fmla="*/ 1005930 h 1290092"/>
                <a:gd name="connsiteX3" fmla="*/ 8004672 w 8004672"/>
                <a:gd name="connsiteY3" fmla="*/ 1290092 h 1290092"/>
                <a:gd name="connsiteX4" fmla="*/ 0 w 8004672"/>
                <a:gd name="connsiteY4" fmla="*/ 1290092 h 1290092"/>
                <a:gd name="connsiteX5" fmla="*/ 0 w 8004672"/>
                <a:gd name="connsiteY5" fmla="*/ 0 h 1290092"/>
                <a:gd name="connsiteX0" fmla="*/ 0 w 8004672"/>
                <a:gd name="connsiteY0" fmla="*/ 0 h 1290092"/>
                <a:gd name="connsiteX1" fmla="*/ 8004672 w 8004672"/>
                <a:gd name="connsiteY1" fmla="*/ 0 h 1290092"/>
                <a:gd name="connsiteX2" fmla="*/ 8003085 w 8004672"/>
                <a:gd name="connsiteY2" fmla="*/ 1005930 h 1290092"/>
                <a:gd name="connsiteX3" fmla="*/ 8004672 w 8004672"/>
                <a:gd name="connsiteY3" fmla="*/ 1290092 h 1290092"/>
                <a:gd name="connsiteX4" fmla="*/ 0 w 8004672"/>
                <a:gd name="connsiteY4" fmla="*/ 1290092 h 1290092"/>
                <a:gd name="connsiteX5" fmla="*/ 0 w 8004672"/>
                <a:gd name="connsiteY5" fmla="*/ 0 h 1290092"/>
                <a:gd name="connsiteX0" fmla="*/ 0 w 8025079"/>
                <a:gd name="connsiteY0" fmla="*/ 0 h 1290092"/>
                <a:gd name="connsiteX1" fmla="*/ 8004672 w 8025079"/>
                <a:gd name="connsiteY1" fmla="*/ 0 h 1290092"/>
                <a:gd name="connsiteX2" fmla="*/ 8003085 w 8025079"/>
                <a:gd name="connsiteY2" fmla="*/ 1005930 h 1290092"/>
                <a:gd name="connsiteX3" fmla="*/ 7711778 w 8025079"/>
                <a:gd name="connsiteY3" fmla="*/ 1287711 h 1290092"/>
                <a:gd name="connsiteX4" fmla="*/ 0 w 8025079"/>
                <a:gd name="connsiteY4" fmla="*/ 1290092 h 1290092"/>
                <a:gd name="connsiteX5" fmla="*/ 0 w 8025079"/>
                <a:gd name="connsiteY5" fmla="*/ 0 h 1290092"/>
                <a:gd name="connsiteX0" fmla="*/ 0 w 8025079"/>
                <a:gd name="connsiteY0" fmla="*/ 0 h 1290092"/>
                <a:gd name="connsiteX1" fmla="*/ 8004672 w 8025079"/>
                <a:gd name="connsiteY1" fmla="*/ 0 h 1290092"/>
                <a:gd name="connsiteX2" fmla="*/ 8003085 w 8025079"/>
                <a:gd name="connsiteY2" fmla="*/ 1005930 h 1290092"/>
                <a:gd name="connsiteX3" fmla="*/ 7711778 w 8025079"/>
                <a:gd name="connsiteY3" fmla="*/ 1287711 h 1290092"/>
                <a:gd name="connsiteX4" fmla="*/ 0 w 8025079"/>
                <a:gd name="connsiteY4" fmla="*/ 1290092 h 1290092"/>
                <a:gd name="connsiteX5" fmla="*/ 0 w 8025079"/>
                <a:gd name="connsiteY5" fmla="*/ 0 h 1290092"/>
                <a:gd name="connsiteX0" fmla="*/ 0 w 8005043"/>
                <a:gd name="connsiteY0" fmla="*/ 0 h 1290092"/>
                <a:gd name="connsiteX1" fmla="*/ 8004672 w 8005043"/>
                <a:gd name="connsiteY1" fmla="*/ 0 h 1290092"/>
                <a:gd name="connsiteX2" fmla="*/ 8003085 w 8005043"/>
                <a:gd name="connsiteY2" fmla="*/ 1005930 h 1290092"/>
                <a:gd name="connsiteX3" fmla="*/ 7711778 w 8005043"/>
                <a:gd name="connsiteY3" fmla="*/ 1287711 h 1290092"/>
                <a:gd name="connsiteX4" fmla="*/ 0 w 8005043"/>
                <a:gd name="connsiteY4" fmla="*/ 1290092 h 1290092"/>
                <a:gd name="connsiteX5" fmla="*/ 0 w 8005043"/>
                <a:gd name="connsiteY5" fmla="*/ 0 h 129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5043" h="1290092">
                  <a:moveTo>
                    <a:pt x="0" y="0"/>
                  </a:moveTo>
                  <a:lnTo>
                    <a:pt x="8004672" y="0"/>
                  </a:lnTo>
                  <a:cubicBezTo>
                    <a:pt x="8004143" y="335310"/>
                    <a:pt x="8006657" y="1010386"/>
                    <a:pt x="8003085" y="1005930"/>
                  </a:cubicBezTo>
                  <a:cubicBezTo>
                    <a:pt x="7999513" y="1001474"/>
                    <a:pt x="7716011" y="1288240"/>
                    <a:pt x="7711778" y="1287711"/>
                  </a:cubicBezTo>
                  <a:lnTo>
                    <a:pt x="0" y="12900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rgbClr val="7F7F7F"/>
              </a:solidFill>
            </a:ln>
            <a:effectLst>
              <a:outerShdw blurRad="1905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792" indent="-177792" latinLnBrk="0">
                <a:lnSpc>
                  <a:spcPct val="120000"/>
                </a:lnSpc>
                <a:spcAft>
                  <a:spcPts val="300"/>
                </a:spcAft>
                <a:buSzPct val="60000"/>
              </a:pPr>
              <a:endParaRPr lang="ko-KR" altLang="en-US" sz="1600" b="1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solidFill>
                  <a:srgbClr val="666666"/>
                </a:solidFill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  <p:sp>
          <p:nvSpPr>
            <p:cNvPr id="29" name="직각 삼각형 28"/>
            <p:cNvSpPr/>
            <p:nvPr/>
          </p:nvSpPr>
          <p:spPr>
            <a:xfrm flipV="1">
              <a:off x="8265319" y="2425700"/>
              <a:ext cx="292100" cy="292100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6350"/>
              </a:sp3d>
            </a:bodyPr>
            <a:lstStyle/>
            <a:p>
              <a:pPr algn="ctr" latinLnBrk="0"/>
              <a:endParaRPr lang="ko-KR" altLang="en-US" sz="2400" spc="-151">
                <a:solidFill>
                  <a:srgbClr val="FF0000"/>
                </a:solidFill>
                <a:effectLst>
                  <a:outerShdw blurRad="63500" algn="ctr" rotWithShape="0">
                    <a:prstClr val="black">
                      <a:alpha val="70000"/>
                    </a:prstClr>
                  </a:outerShdw>
                </a:effectLst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52534" y="2233501"/>
            <a:ext cx="7242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화재예방분야 현장 전문인력 양성에 적합한 이원 실무형 교육시스템을 </a:t>
            </a:r>
            <a:endParaRPr lang="en-US" altLang="ko-KR" dirty="0" smtClean="0"/>
          </a:p>
          <a:p>
            <a:r>
              <a:rPr lang="ko-KR" altLang="en-US" dirty="0" smtClean="0"/>
              <a:t>구축</a:t>
            </a:r>
            <a:r>
              <a:rPr lang="en-US" altLang="ko-KR" b="1" dirty="0" smtClean="0"/>
              <a:t> ·</a:t>
            </a:r>
            <a:r>
              <a:rPr lang="ko-KR" altLang="en-US" dirty="0" smtClean="0"/>
              <a:t> 운영하고자 함</a:t>
            </a:r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59209" y="1690763"/>
            <a:ext cx="158417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-99236" y="1759124"/>
            <a:ext cx="190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-윤고딕340" panose="020B0600000101010101" charset="-127"/>
                <a:ea typeface="-윤고딕340" panose="020B0600000101010101" charset="-127"/>
              </a:rPr>
              <a:t>추진 목적</a:t>
            </a:r>
            <a:endParaRPr lang="ko-KR" altLang="en-US" sz="2000" dirty="0">
              <a:latin typeface="-윤고딕340" panose="020B0600000101010101" charset="-127"/>
              <a:ea typeface="-윤고딕340" panose="020B0600000101010101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0" y="3138711"/>
            <a:ext cx="2038274" cy="504053"/>
            <a:chOff x="-29766" y="1329792"/>
            <a:chExt cx="2038274" cy="504053"/>
          </a:xfrm>
        </p:grpSpPr>
        <p:sp>
          <p:nvSpPr>
            <p:cNvPr id="25" name="양쪽 모서리가 둥근 사각형 24"/>
            <p:cNvSpPr/>
            <p:nvPr/>
          </p:nvSpPr>
          <p:spPr>
            <a:xfrm rot="5400000">
              <a:off x="737344" y="562682"/>
              <a:ext cx="504053" cy="20382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5E5A"/>
            </a:solidFill>
            <a:ln w="539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-윤고딕340" panose="02030504000101010101" pitchFamily="18" charset="-127"/>
              </a:endParaRPr>
            </a:p>
          </p:txBody>
        </p:sp>
        <p:sp>
          <p:nvSpPr>
            <p:cNvPr id="26" name="TextBox 1"/>
            <p:cNvSpPr txBox="1">
              <a:spLocks noChangeArrowheads="1"/>
            </p:cNvSpPr>
            <p:nvPr/>
          </p:nvSpPr>
          <p:spPr bwMode="auto">
            <a:xfrm>
              <a:off x="22668" y="1370558"/>
              <a:ext cx="18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latinLnBrk="1" hangingPunct="1"/>
              <a:r>
                <a:rPr lang="ko-KR" altLang="en-US" sz="2000" dirty="0" smtClean="0">
                  <a:latin typeface="HY울릉도M" pitchFamily="18" charset="-127"/>
                  <a:ea typeface="HY울릉도M" pitchFamily="18" charset="-127"/>
                </a:rPr>
                <a:t>세부 추진계획</a:t>
              </a:r>
              <a:endParaRPr lang="ko-KR" altLang="en-US" sz="2000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11560" y="3861048"/>
            <a:ext cx="8095395" cy="2673787"/>
            <a:chOff x="-113327" y="2512120"/>
            <a:chExt cx="8933799" cy="2673787"/>
          </a:xfrm>
        </p:grpSpPr>
        <p:grpSp>
          <p:nvGrpSpPr>
            <p:cNvPr id="35" name="그룹 34"/>
            <p:cNvGrpSpPr/>
            <p:nvPr/>
          </p:nvGrpSpPr>
          <p:grpSpPr>
            <a:xfrm>
              <a:off x="-113327" y="2512120"/>
              <a:ext cx="8933799" cy="2673787"/>
              <a:chOff x="210201" y="2401966"/>
              <a:chExt cx="8933799" cy="2673787"/>
            </a:xfrm>
          </p:grpSpPr>
          <p:sp>
            <p:nvSpPr>
              <p:cNvPr id="37" name="모서리가 둥근 직사각형 36"/>
              <p:cNvSpPr/>
              <p:nvPr/>
            </p:nvSpPr>
            <p:spPr>
              <a:xfrm>
                <a:off x="210201" y="2401966"/>
                <a:ext cx="8804745" cy="2673787"/>
              </a:xfrm>
              <a:prstGeom prst="roundRect">
                <a:avLst/>
              </a:prstGeom>
              <a:solidFill>
                <a:schemeClr val="bg1"/>
              </a:solidFill>
              <a:ln w="76200" cap="rnd" cmpd="dbl">
                <a:solidFill>
                  <a:schemeClr val="tx1">
                    <a:alpha val="99000"/>
                  </a:schemeClr>
                </a:solidFill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39255" y="2564904"/>
                <a:ext cx="8804745" cy="454292"/>
              </a:xfrm>
              <a:prstGeom prst="rect">
                <a:avLst/>
              </a:prstGeom>
              <a:noFill/>
              <a:ln cap="rnd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itchFamily="34" charset="0"/>
                  <a:buChar char="•"/>
                </a:pPr>
                <a:endParaRPr lang="ko-KR" altLang="en-US" dirty="0">
                  <a:latin typeface="+mj-ea"/>
                  <a:ea typeface="+mj-ea"/>
                </a:endParaRPr>
              </a:p>
            </p:txBody>
          </p:sp>
        </p:grpSp>
        <p:sp>
          <p:nvSpPr>
            <p:cNvPr id="2" name="직사각형 1"/>
            <p:cNvSpPr/>
            <p:nvPr/>
          </p:nvSpPr>
          <p:spPr>
            <a:xfrm>
              <a:off x="90289" y="2603830"/>
              <a:ext cx="8655619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- 1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인 </a:t>
              </a: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2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개 전공자격증 </a:t>
              </a:r>
              <a:r>
                <a:rPr lang="ko-KR" altLang="en-US" dirty="0" err="1">
                  <a:latin typeface="HY울릉도M" pitchFamily="18" charset="-127"/>
                  <a:ea typeface="HY울릉도M" pitchFamily="18" charset="-127"/>
                </a:rPr>
                <a:t>취득률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 향상을 위한 교육과정 편성</a:t>
              </a: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·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운영</a:t>
              </a: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- 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경력경쟁 소방공무원의 합격률 제고를 위한 교육과정 편성</a:t>
              </a: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·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운영</a:t>
              </a: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 * 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이론 강의 후 문제풀이를 통한 수험 경쟁력 강화</a:t>
              </a: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 * </a:t>
              </a:r>
              <a:r>
                <a:rPr lang="ko-KR" altLang="en-US" dirty="0">
                  <a:latin typeface="HY울릉도M" pitchFamily="18" charset="-127"/>
                  <a:ea typeface="HY울릉도M" pitchFamily="18" charset="-127"/>
                </a:rPr>
                <a:t>현장실무능력 강화를 위한 실무위주 교육과목 편성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812589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양쪽 모서리가 둥근 사각형 2"/>
          <p:cNvSpPr/>
          <p:nvPr/>
        </p:nvSpPr>
        <p:spPr>
          <a:xfrm rot="16200000">
            <a:off x="5525981" y="-2681730"/>
            <a:ext cx="675641" cy="656039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5094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-윤고딕34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3577" y="41884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실천과제 </a:t>
            </a:r>
            <a:r>
              <a:rPr lang="en-US" altLang="ko-KR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 : </a:t>
            </a:r>
            <a:r>
              <a:rPr lang="ko-KR" altLang="en-US" sz="2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현장 맞춤형 교육과정 편성 및 운영</a:t>
            </a:r>
            <a:endParaRPr lang="ko-KR" altLang="en-US" sz="2000" dirty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49" name="_x450567808" descr="EMB0000401448a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63" y="1700808"/>
            <a:ext cx="7963760" cy="423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9863" y="5933344"/>
            <a:ext cx="653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수험국어는 교양과정으로 별도 운영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477755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12542</TotalTime>
  <Words>1512</Words>
  <Application>Microsoft Office PowerPoint</Application>
  <PresentationFormat>화면 슬라이드 쇼(4:3)</PresentationFormat>
  <Paragraphs>443</Paragraphs>
  <Slides>25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10</vt:i4>
      </vt:variant>
      <vt:variant>
        <vt:lpstr>슬라이드 제목</vt:lpstr>
      </vt:variant>
      <vt:variant>
        <vt:i4>25</vt:i4>
      </vt:variant>
    </vt:vector>
  </HeadingPairs>
  <TitlesOfParts>
    <vt:vector size="46" baseType="lpstr">
      <vt:lpstr>굴림</vt:lpstr>
      <vt:lpstr>Arial</vt:lpstr>
      <vt:lpstr>Calibri</vt:lpstr>
      <vt:lpstr>HY헤드라인M</vt:lpstr>
      <vt:lpstr>HY울릉도M</vt:lpstr>
      <vt:lpstr>-윤고딕340</vt:lpstr>
      <vt:lpstr>한양신명조</vt:lpstr>
      <vt:lpstr>맑은 고딕</vt:lpstr>
      <vt:lpstr>Wingdings</vt:lpstr>
      <vt:lpstr>HY견고딕</vt:lpstr>
      <vt:lpstr>Calibri Light</vt:lpstr>
      <vt:lpstr>1_Office 테마</vt:lpstr>
      <vt:lpstr>2_Office 테마</vt:lpstr>
      <vt:lpstr>3_Office 테마</vt:lpstr>
      <vt:lpstr>4_Office 테마</vt:lpstr>
      <vt:lpstr>6_Office 테마</vt:lpstr>
      <vt:lpstr>7_Office 테마</vt:lpstr>
      <vt:lpstr>8_Office 테마</vt:lpstr>
      <vt:lpstr>10_Office 테마</vt:lpstr>
      <vt:lpstr>11_Office 테마</vt:lpstr>
      <vt:lpstr>12_Office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June</dc:creator>
  <cp:lastModifiedBy>Admin</cp:lastModifiedBy>
  <cp:revision>1225</cp:revision>
  <dcterms:created xsi:type="dcterms:W3CDTF">2013-04-01T15:09:17Z</dcterms:created>
  <dcterms:modified xsi:type="dcterms:W3CDTF">2018-07-12T03:20:13Z</dcterms:modified>
</cp:coreProperties>
</file>